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0" r:id="rId1"/>
  </p:sldMasterIdLst>
  <p:notesMasterIdLst>
    <p:notesMasterId r:id="rId82"/>
  </p:notesMasterIdLst>
  <p:handoutMasterIdLst>
    <p:handoutMasterId r:id="rId83"/>
  </p:handoutMasterIdLst>
  <p:sldIdLst>
    <p:sldId id="256" r:id="rId2"/>
    <p:sldId id="572" r:id="rId3"/>
    <p:sldId id="725" r:id="rId4"/>
    <p:sldId id="722" r:id="rId5"/>
    <p:sldId id="663" r:id="rId6"/>
    <p:sldId id="748" r:id="rId7"/>
    <p:sldId id="657" r:id="rId8"/>
    <p:sldId id="664" r:id="rId9"/>
    <p:sldId id="667" r:id="rId10"/>
    <p:sldId id="668" r:id="rId11"/>
    <p:sldId id="670" r:id="rId12"/>
    <p:sldId id="672" r:id="rId13"/>
    <p:sldId id="673" r:id="rId14"/>
    <p:sldId id="674" r:id="rId15"/>
    <p:sldId id="675" r:id="rId16"/>
    <p:sldId id="676" r:id="rId17"/>
    <p:sldId id="678" r:id="rId18"/>
    <p:sldId id="680" r:id="rId19"/>
    <p:sldId id="682" r:id="rId20"/>
    <p:sldId id="683" r:id="rId21"/>
    <p:sldId id="503" r:id="rId22"/>
    <p:sldId id="684" r:id="rId23"/>
    <p:sldId id="727" r:id="rId24"/>
    <p:sldId id="368" r:id="rId25"/>
    <p:sldId id="267" r:id="rId26"/>
    <p:sldId id="685" r:id="rId27"/>
    <p:sldId id="661" r:id="rId28"/>
    <p:sldId id="272" r:id="rId29"/>
    <p:sldId id="688" r:id="rId30"/>
    <p:sldId id="689" r:id="rId31"/>
    <p:sldId id="277" r:id="rId32"/>
    <p:sldId id="691" r:id="rId33"/>
    <p:sldId id="279" r:id="rId34"/>
    <p:sldId id="749" r:id="rId35"/>
    <p:sldId id="424" r:id="rId36"/>
    <p:sldId id="693" r:id="rId37"/>
    <p:sldId id="377" r:id="rId38"/>
    <p:sldId id="378" r:id="rId39"/>
    <p:sldId id="304" r:id="rId40"/>
    <p:sldId id="700" r:id="rId41"/>
    <p:sldId id="701" r:id="rId42"/>
    <p:sldId id="380" r:id="rId43"/>
    <p:sldId id="702" r:id="rId44"/>
    <p:sldId id="717" r:id="rId45"/>
    <p:sldId id="362" r:id="rId46"/>
    <p:sldId id="381" r:id="rId47"/>
    <p:sldId id="712" r:id="rId48"/>
    <p:sldId id="715" r:id="rId49"/>
    <p:sldId id="750" r:id="rId50"/>
    <p:sldId id="719" r:id="rId51"/>
    <p:sldId id="313" r:id="rId52"/>
    <p:sldId id="728" r:id="rId53"/>
    <p:sldId id="732" r:id="rId54"/>
    <p:sldId id="729" r:id="rId55"/>
    <p:sldId id="262" r:id="rId56"/>
    <p:sldId id="751" r:id="rId57"/>
    <p:sldId id="730" r:id="rId58"/>
    <p:sldId id="731" r:id="rId59"/>
    <p:sldId id="733" r:id="rId60"/>
    <p:sldId id="734" r:id="rId61"/>
    <p:sldId id="735" r:id="rId62"/>
    <p:sldId id="752" r:id="rId63"/>
    <p:sldId id="736" r:id="rId64"/>
    <p:sldId id="737" r:id="rId65"/>
    <p:sldId id="504" r:id="rId66"/>
    <p:sldId id="738" r:id="rId67"/>
    <p:sldId id="739" r:id="rId68"/>
    <p:sldId id="273" r:id="rId69"/>
    <p:sldId id="274" r:id="rId70"/>
    <p:sldId id="753" r:id="rId71"/>
    <p:sldId id="275" r:id="rId72"/>
    <p:sldId id="740" r:id="rId73"/>
    <p:sldId id="741" r:id="rId74"/>
    <p:sldId id="742" r:id="rId75"/>
    <p:sldId id="743" r:id="rId76"/>
    <p:sldId id="744" r:id="rId77"/>
    <p:sldId id="285" r:id="rId78"/>
    <p:sldId id="745" r:id="rId79"/>
    <p:sldId id="286" r:id="rId80"/>
    <p:sldId id="746" r:id="rId81"/>
  </p:sldIdLst>
  <p:sldSz cx="9144000" cy="6858000" type="screen4x3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1BA7C3"/>
    <a:srgbClr val="40DCDC"/>
    <a:srgbClr val="663300"/>
    <a:srgbClr val="CC0000"/>
    <a:srgbClr val="66003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173" autoAdjust="0"/>
  </p:normalViewPr>
  <p:slideViewPr>
    <p:cSldViewPr>
      <p:cViewPr varScale="1">
        <p:scale>
          <a:sx n="90" d="100"/>
          <a:sy n="90" d="100"/>
        </p:scale>
        <p:origin x="951" y="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e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png"/><Relationship Id="rId1" Type="http://schemas.openxmlformats.org/officeDocument/2006/relationships/image" Target="../media/image5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wmf"/><Relationship Id="rId1" Type="http://schemas.openxmlformats.org/officeDocument/2006/relationships/image" Target="../media/image5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8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Relationship Id="rId4" Type="http://schemas.openxmlformats.org/officeDocument/2006/relationships/image" Target="../media/image114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5" Type="http://schemas.openxmlformats.org/officeDocument/2006/relationships/image" Target="../media/image131.emf"/><Relationship Id="rId4" Type="http://schemas.openxmlformats.org/officeDocument/2006/relationships/image" Target="../media/image12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wmf"/><Relationship Id="rId1" Type="http://schemas.openxmlformats.org/officeDocument/2006/relationships/image" Target="../media/image134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4" Type="http://schemas.openxmlformats.org/officeDocument/2006/relationships/image" Target="../media/image151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4" Type="http://schemas.openxmlformats.org/officeDocument/2006/relationships/image" Target="../media/image15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53C1377-ABDC-48BA-8B3C-24113DEF29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49DCFE-074B-4190-B71B-1E36AD62D6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8CF844A-1515-44BC-A34B-AB2B339E76F8}" type="datetimeFigureOut">
              <a:rPr lang="zh-CN" altLang="en-US"/>
              <a:pPr>
                <a:defRPr/>
              </a:pPr>
              <a:t>2022/10/22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FC433C-3D49-4191-B1EA-55F714ABA8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C173EA-9FBE-45E8-B25B-E3DED11BE3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BD6399-E7D3-4F73-8AF9-A9F60C7EE60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页眉占位符 1">
            <a:extLst>
              <a:ext uri="{FF2B5EF4-FFF2-40B4-BE49-F238E27FC236}">
                <a16:creationId xmlns:a16="http://schemas.microsoft.com/office/drawing/2014/main" id="{9501BD47-84AA-4BC8-9D23-0F556958A35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5" name="日期占位符 2">
            <a:extLst>
              <a:ext uri="{FF2B5EF4-FFF2-40B4-BE49-F238E27FC236}">
                <a16:creationId xmlns:a16="http://schemas.microsoft.com/office/drawing/2014/main" id="{FC4D2444-14F4-45AF-8A2B-E8C430023D0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7463" y="0"/>
            <a:ext cx="29321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9881113-3BCE-4051-93D6-9B53CDA2B6A4}" type="datetimeFigureOut">
              <a:rPr lang="zh-CN" altLang="en-US"/>
              <a:pPr>
                <a:defRPr/>
              </a:pPr>
              <a:t>2022/10/22</a:t>
            </a:fld>
            <a:endParaRPr lang="en-US"/>
          </a:p>
        </p:txBody>
      </p:sp>
      <p:sp>
        <p:nvSpPr>
          <p:cNvPr id="68612" name="幻灯片图像占位符 3">
            <a:extLst>
              <a:ext uri="{FF2B5EF4-FFF2-40B4-BE49-F238E27FC236}">
                <a16:creationId xmlns:a16="http://schemas.microsoft.com/office/drawing/2014/main" id="{F2ECB72F-E73D-4EDB-AC64-21C7AD5F12C7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197" name="备注占位符 4">
            <a:extLst>
              <a:ext uri="{FF2B5EF4-FFF2-40B4-BE49-F238E27FC236}">
                <a16:creationId xmlns:a16="http://schemas.microsoft.com/office/drawing/2014/main" id="{A16E9679-35FD-4C4C-98A3-34345A0DCFD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22813"/>
            <a:ext cx="5408613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198" name="页脚占位符 5">
            <a:extLst>
              <a:ext uri="{FF2B5EF4-FFF2-40B4-BE49-F238E27FC236}">
                <a16:creationId xmlns:a16="http://schemas.microsoft.com/office/drawing/2014/main" id="{4CC1074C-A9F8-4766-B864-88A09847E5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89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9" name="灯片编号占位符 6">
            <a:extLst>
              <a:ext uri="{FF2B5EF4-FFF2-40B4-BE49-F238E27FC236}">
                <a16:creationId xmlns:a16="http://schemas.microsoft.com/office/drawing/2014/main" id="{09777A03-4EFE-42E8-8109-0C09FF7FE1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63" y="9444038"/>
            <a:ext cx="29321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233EBDE-A3BF-4785-B380-89496138C4E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>
            <a:extLst>
              <a:ext uri="{FF2B5EF4-FFF2-40B4-BE49-F238E27FC236}">
                <a16:creationId xmlns:a16="http://schemas.microsoft.com/office/drawing/2014/main" id="{988C07FE-E30A-40C7-B023-1AD1525ED3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5" name="备注占位符 2">
            <a:extLst>
              <a:ext uri="{FF2B5EF4-FFF2-40B4-BE49-F238E27FC236}">
                <a16:creationId xmlns:a16="http://schemas.microsoft.com/office/drawing/2014/main" id="{FAC4B638-5376-46C7-8F90-2EFE9B2C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分子的组成和原子的连接方式及顺序称为构造，表示分子组成和原子连接方式及顺序的式子称为构造式。</a:t>
            </a:r>
          </a:p>
          <a:p>
            <a:endParaRPr lang="zh-CN" altLang="en-US"/>
          </a:p>
        </p:txBody>
      </p:sp>
      <p:sp>
        <p:nvSpPr>
          <p:cNvPr id="69636" name="灯片编号占位符 3">
            <a:extLst>
              <a:ext uri="{FF2B5EF4-FFF2-40B4-BE49-F238E27FC236}">
                <a16:creationId xmlns:a16="http://schemas.microsoft.com/office/drawing/2014/main" id="{2BC47C37-D166-46E1-ACD0-7905B0406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7EDF69D-9EAB-4440-B964-B12FEACBA50E}" type="slidenum">
              <a:rPr lang="zh-CN" altLang="en-US"/>
              <a:pPr eaLnBrk="1" hangingPunct="1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>
            <a:extLst>
              <a:ext uri="{FF2B5EF4-FFF2-40B4-BE49-F238E27FC236}">
                <a16:creationId xmlns:a16="http://schemas.microsoft.com/office/drawing/2014/main" id="{CE440A5C-E409-4E1C-9C18-54B3E03E45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>
            <a:extLst>
              <a:ext uri="{FF2B5EF4-FFF2-40B4-BE49-F238E27FC236}">
                <a16:creationId xmlns:a16="http://schemas.microsoft.com/office/drawing/2014/main" id="{DFAF7BC8-109D-46B0-AC74-26D95F7F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0" name="灯片编号占位符 3">
            <a:extLst>
              <a:ext uri="{FF2B5EF4-FFF2-40B4-BE49-F238E27FC236}">
                <a16:creationId xmlns:a16="http://schemas.microsoft.com/office/drawing/2014/main" id="{C070C7C2-E550-4FB7-93A3-4976A2C3E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9D4F8D7-9109-489B-B6FF-2103973DACFB}" type="slidenum">
              <a:rPr lang="zh-CN" altLang="en-US"/>
              <a:pPr eaLnBrk="1" hangingPunct="1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>
            <a:extLst>
              <a:ext uri="{FF2B5EF4-FFF2-40B4-BE49-F238E27FC236}">
                <a16:creationId xmlns:a16="http://schemas.microsoft.com/office/drawing/2014/main" id="{55C4314F-F7D9-4256-99CA-1CA13DDF3B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>
            <a:extLst>
              <a:ext uri="{FF2B5EF4-FFF2-40B4-BE49-F238E27FC236}">
                <a16:creationId xmlns:a16="http://schemas.microsoft.com/office/drawing/2014/main" id="{E7786D57-16DD-4699-BC4F-74BE27FE2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羰基</a:t>
            </a:r>
          </a:p>
        </p:txBody>
      </p:sp>
      <p:sp>
        <p:nvSpPr>
          <p:cNvPr id="71684" name="灯片编号占位符 3">
            <a:extLst>
              <a:ext uri="{FF2B5EF4-FFF2-40B4-BE49-F238E27FC236}">
                <a16:creationId xmlns:a16="http://schemas.microsoft.com/office/drawing/2014/main" id="{7EF9787A-EA12-4223-B4DF-2120303C5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222CA1D-38F0-4D83-B41F-60E62EA8A510}" type="slidenum">
              <a:rPr lang="zh-CN" altLang="en-US"/>
              <a:pPr eaLnBrk="1" hangingPunct="1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>
            <a:extLst>
              <a:ext uri="{FF2B5EF4-FFF2-40B4-BE49-F238E27FC236}">
                <a16:creationId xmlns:a16="http://schemas.microsoft.com/office/drawing/2014/main" id="{EA8AB4C1-CDFF-4081-9696-1141DC08E8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>
            <a:extLst>
              <a:ext uri="{FF2B5EF4-FFF2-40B4-BE49-F238E27FC236}">
                <a16:creationId xmlns:a16="http://schemas.microsoft.com/office/drawing/2014/main" id="{7BD9E624-32BE-4A98-BDA6-45090DE66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将乙烷模型置于纸面上，使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C—C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键与纸面垂直，从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C—C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键上方往下看，用一个点表示前面的碳原子，与这一个点相连的线表示碳原子上的键，用圆圈表示后面的碳原子，从周围的、向外伸出的线表示后一个碳原子上的键。</a:t>
            </a:r>
          </a:p>
        </p:txBody>
      </p:sp>
      <p:sp>
        <p:nvSpPr>
          <p:cNvPr id="72708" name="灯片编号占位符 3">
            <a:extLst>
              <a:ext uri="{FF2B5EF4-FFF2-40B4-BE49-F238E27FC236}">
                <a16:creationId xmlns:a16="http://schemas.microsoft.com/office/drawing/2014/main" id="{04784518-E059-4B9E-A434-05E7286CF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C339B9-BE75-48A8-B8D5-7BBA66652BFC}" type="slidenum">
              <a:rPr lang="zh-CN" altLang="en-US"/>
              <a:pPr eaLnBrk="1" hangingPunct="1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>
            <a:extLst>
              <a:ext uri="{FF2B5EF4-FFF2-40B4-BE49-F238E27FC236}">
                <a16:creationId xmlns:a16="http://schemas.microsoft.com/office/drawing/2014/main" id="{307CEF9B-9771-4B41-A202-4E52E765C7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1" name="备注占位符 2">
            <a:extLst>
              <a:ext uri="{FF2B5EF4-FFF2-40B4-BE49-F238E27FC236}">
                <a16:creationId xmlns:a16="http://schemas.microsoft.com/office/drawing/2014/main" id="{417E3C9C-7BAE-4757-B472-83A95DD5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C-C</a:t>
            </a:r>
            <a:r>
              <a:rPr lang="zh-CN" altLang="en-US"/>
              <a:t>、</a:t>
            </a:r>
            <a:r>
              <a:rPr lang="en-US" altLang="zh-CN"/>
              <a:t>C-Hσ</a:t>
            </a:r>
            <a:r>
              <a:rPr lang="zh-CN" altLang="en-US"/>
              <a:t>键。键能较大，极性较小，烷烃稳定。高温、光照等条件下烷烃具有反应活性。</a:t>
            </a:r>
          </a:p>
        </p:txBody>
      </p:sp>
      <p:sp>
        <p:nvSpPr>
          <p:cNvPr id="73732" name="灯片编号占位符 3">
            <a:extLst>
              <a:ext uri="{FF2B5EF4-FFF2-40B4-BE49-F238E27FC236}">
                <a16:creationId xmlns:a16="http://schemas.microsoft.com/office/drawing/2014/main" id="{6E3AB62D-2356-4844-A0E5-DBDECB52E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37D2699-BCCC-445B-8D32-42B64AE5DD12}" type="slidenum">
              <a:rPr lang="zh-CN" altLang="en-US"/>
              <a:pPr eaLnBrk="1" hangingPunct="1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>
            <a:extLst>
              <a:ext uri="{FF2B5EF4-FFF2-40B4-BE49-F238E27FC236}">
                <a16:creationId xmlns:a16="http://schemas.microsoft.com/office/drawing/2014/main" id="{13162430-8445-4930-A488-B66723337F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4755" name="备注占位符 2">
            <a:extLst>
              <a:ext uri="{FF2B5EF4-FFF2-40B4-BE49-F238E27FC236}">
                <a16:creationId xmlns:a16="http://schemas.microsoft.com/office/drawing/2014/main" id="{85787548-38A1-4A92-86F0-A34204C1D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6" name="灯片编号占位符 3">
            <a:extLst>
              <a:ext uri="{FF2B5EF4-FFF2-40B4-BE49-F238E27FC236}">
                <a16:creationId xmlns:a16="http://schemas.microsoft.com/office/drawing/2014/main" id="{910DE799-B397-4F5F-96BB-99BC9F3DB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A8D0E06-E66F-4852-8D78-4D54B1754317}" type="slidenum">
              <a:rPr lang="zh-CN" altLang="en-US"/>
              <a:pPr eaLnBrk="1" hangingPunct="1"/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968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>
            <a:extLst>
              <a:ext uri="{FF2B5EF4-FFF2-40B4-BE49-F238E27FC236}">
                <a16:creationId xmlns:a16="http://schemas.microsoft.com/office/drawing/2014/main" id="{0B33DCF7-AA4F-4EC8-AF18-2417ABB221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备注占位符 2">
            <a:extLst>
              <a:ext uri="{FF2B5EF4-FFF2-40B4-BE49-F238E27FC236}">
                <a16:creationId xmlns:a16="http://schemas.microsoft.com/office/drawing/2014/main" id="{3D4B2D48-B8AE-407B-8D3D-74009D78D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0" name="灯片编号占位符 3">
            <a:extLst>
              <a:ext uri="{FF2B5EF4-FFF2-40B4-BE49-F238E27FC236}">
                <a16:creationId xmlns:a16="http://schemas.microsoft.com/office/drawing/2014/main" id="{27E055DF-E379-4842-87D3-2B49113B3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9651B89-65C1-49D7-ACE4-ACD9E08EEC9C}" type="slidenum">
              <a:rPr lang="zh-CN" altLang="en-US"/>
              <a:pPr eaLnBrk="1" hangingPunct="1"/>
              <a:t>66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6B5C721-3070-4A92-9488-28C6EEC1CE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89F6793-C391-429D-83D3-AA0093414B43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A85F3D2-2C78-429C-AC86-E43ED06679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FA8B42D-CA74-4BDE-8562-B9502822C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425FC-FA18-44C9-BEFB-0AAA3E9E6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085CB4-244D-48AE-8838-12742C33F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5C106-3864-45D6-835B-E88EDDB6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5A75-3AFC-4B88-A3A0-218DF36095BC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F3C3C-1A25-4E72-B197-71177A21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D2007-A6CC-49A1-8ABD-76B0F9F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33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06605-BCEE-4B3F-8640-F177B8FB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ABF64E-D5D3-4E45-8AFC-D23A25A01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5BE8CD-D0F4-4756-A32F-D19E6887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4FBF-49B4-44EF-AA0B-463835B218E7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79A960-5A09-44A5-828A-538D1A91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FF40C4-5C7C-41CB-8929-C874C310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9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C09C3D-BC8D-40AE-BA83-3E23210CC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A7E14E-3A9D-4EA5-ABE7-79CACEF51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71F21-8CD5-46BA-B372-AF6CE2BF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8389-F2A6-4DBB-89DE-C96D3F4C94E6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C5B3E-109D-4A8C-8580-8919FC20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8DD709-34EF-438F-876C-B0CCC166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52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25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39C482-B4E9-454E-AA7C-59F012E6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647E-407C-4E69-8E7B-EDB0B93181D8}" type="datetime11">
              <a:rPr lang="zh-CN" altLang="en-US" smtClean="0"/>
              <a:t>19:04:13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57CD6-9CD1-476C-9502-757E24F1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455D2-A348-4AD2-BCDE-80FE1F0B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482C9-C57B-4C31-B1D6-1507D4CABD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735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32BCD-00DE-440A-ABD3-C3C34B45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8AEDC-D73A-41BB-B71E-80143FF1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64D34-0A53-451C-A00F-ED6D8E68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7B8-0A44-4E72-BEF5-C0141041022C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C2D9F1-7B4C-43D2-BF07-C00A06A8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BEA55-74E9-4ED2-A35C-91DAAA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1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A545A-C8CE-4D02-95F9-477F8EC6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8589C-B448-467C-836E-44CA845B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86D5C3-4B5B-4267-82AC-EBE7A00E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3A58-F685-4B47-A289-4628F7C3197F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FDEB1-6B46-46FF-90A9-16B5BFC7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CD0B48-CACB-45D3-89D6-19C26F12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01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FBB53-9954-406C-B260-BBCBC7C6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E541B-E6B4-4780-A18A-4398E3DA5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5910A1-98BD-4BA2-810B-F78ACFFE6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5ECFF-8752-4BAA-9126-65A94EA5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FFC5-682E-4656-BC41-984DC9B1980F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F8CEB2-36E7-4545-A2B2-BC36AFCC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6CA058-B3C9-4F02-BD4A-B37B10D5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1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BE7B6-B036-48D0-A365-26E1134F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A2E614-6E08-4150-8D9A-AC339C336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CE4122-8881-42CB-A1C8-DEAF86EF4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1AF9A-5336-4D26-8F22-02DB71018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3B314B-19F4-4B9C-AB01-321648130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ACFA65-E883-4E13-9317-2061F18E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61B-97AC-406E-9721-1A54ACD6014F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83D30A-0E7A-44D7-9B83-3A8AFBD2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EBB3AF-7238-4EA1-942B-091CD22A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6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D1351-B541-4B9D-A76E-F2A92CC4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B66AA4-DF5D-49A0-AAC0-8E088D1E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51E-37A3-48F6-BF88-CFC7BCC1D46C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93CD41-925B-4EEA-A7DE-9DE2A7C7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61C5DB-B43A-4568-AD14-049E1A14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79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CD3624-1686-4102-9ADD-D24714D1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963-D8DE-4239-A31C-F60731DFF1DD}" type="datetime11">
              <a:rPr lang="zh-CN" altLang="en-US" smtClean="0"/>
              <a:t>19:04:12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DFA540-6195-4E6E-8B9A-1D5C8893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96D33D-DC07-476F-B881-03CC46B1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7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AE85B-FA31-4EFD-B5FC-3A8E6DD6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BEA75-193E-492D-AC6C-5BF26661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D9930E-FD09-4175-91DC-2C3708CE7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9427B5-82DF-4613-BE98-C69C8A29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836E-48E9-480C-968B-F11C44E4C05E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76258-D9D7-4C94-BC0F-EEDE374A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D60F77-BEC4-4671-B848-3E2E21A7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90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C1F8D-471E-41B0-ACD5-4E9A2E13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897202-EFB6-4F6C-BF5E-8FA893221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5F2A85-B566-4C65-A839-23BC694E8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254956-0064-43DB-A057-9E4481C5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B10A-9128-4212-8BA4-9EAC7CDDBD2E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5E85EE-6959-470C-B11E-1BF163C1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C4CA63-FFA7-48A5-980A-806F6B25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1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690D47-BCD1-429C-A900-77ABAA00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31FBE1-96D6-4749-9F38-4A64784BF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81E36-45B1-445F-A7F0-7FD8DC9D4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7ED7B-F393-4875-AE7A-26A7D29505A1}" type="datetime11">
              <a:rPr lang="zh-CN" altLang="en-US" smtClean="0"/>
              <a:t>19:04:12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0A98CA-FDE4-4477-9675-C187C7586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0794BD-CCC6-4440-996B-2B57620A8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5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37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5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40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8.emf"/><Relationship Id="rId9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65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3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7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8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8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85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8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9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9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71.bin"/><Relationship Id="rId3" Type="http://schemas.openxmlformats.org/officeDocument/2006/relationships/image" Target="../media/image100.png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3.png"/><Relationship Id="rId11" Type="http://schemas.openxmlformats.org/officeDocument/2006/relationships/oleObject" Target="../embeddings/oleObject70.bin"/><Relationship Id="rId5" Type="http://schemas.openxmlformats.org/officeDocument/2006/relationships/image" Target="../media/image102.png"/><Relationship Id="rId10" Type="http://schemas.openxmlformats.org/officeDocument/2006/relationships/image" Target="../media/image97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99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0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06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9.png"/><Relationship Id="rId4" Type="http://schemas.openxmlformats.org/officeDocument/2006/relationships/image" Target="../media/image110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12.e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14.emf"/><Relationship Id="rId4" Type="http://schemas.openxmlformats.org/officeDocument/2006/relationships/image" Target="../media/image111.emf"/><Relationship Id="rId9" Type="http://schemas.openxmlformats.org/officeDocument/2006/relationships/oleObject" Target="../embeddings/oleObject8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40.jpeg"/><Relationship Id="rId5" Type="http://schemas.openxmlformats.org/officeDocument/2006/relationships/image" Target="../media/image115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1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1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22.emf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8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8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25.emf"/><Relationship Id="rId4" Type="http://schemas.openxmlformats.org/officeDocument/2006/relationships/oleObject" Target="../embeddings/oleObject8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27.emf"/><Relationship Id="rId4" Type="http://schemas.openxmlformats.org/officeDocument/2006/relationships/oleObject" Target="../embeddings/oleObject90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29.e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27.emf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94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3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33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34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41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oleObject" Target="../embeddings/oleObject1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38.e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40.emf"/><Relationship Id="rId4" Type="http://schemas.openxmlformats.org/officeDocument/2006/relationships/image" Target="../media/image137.emf"/><Relationship Id="rId9" Type="http://schemas.openxmlformats.org/officeDocument/2006/relationships/oleObject" Target="../embeddings/oleObject10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42.emf"/><Relationship Id="rId4" Type="http://schemas.openxmlformats.org/officeDocument/2006/relationships/oleObject" Target="../embeddings/oleObject107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14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4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47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oleObject" Target="../embeddings/oleObject112.bin"/><Relationship Id="rId7" Type="http://schemas.openxmlformats.org/officeDocument/2006/relationships/image" Target="../media/image14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51.emf"/><Relationship Id="rId5" Type="http://schemas.openxmlformats.org/officeDocument/2006/relationships/image" Target="../media/image152.png"/><Relationship Id="rId10" Type="http://schemas.openxmlformats.org/officeDocument/2006/relationships/oleObject" Target="../embeddings/oleObject115.bin"/><Relationship Id="rId4" Type="http://schemas.openxmlformats.org/officeDocument/2006/relationships/image" Target="../media/image148.emf"/><Relationship Id="rId9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1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>
            <a:extLst>
              <a:ext uri="{FF2B5EF4-FFF2-40B4-BE49-F238E27FC236}">
                <a16:creationId xmlns:a16="http://schemas.microsoft.com/office/drawing/2014/main" id="{C78FEBD5-4184-4165-B66B-E721750D8B0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2590800"/>
            <a:ext cx="7807325" cy="1600200"/>
          </a:xfrm>
        </p:spPr>
        <p:txBody>
          <a:bodyPr lIns="0" rIns="18288"/>
          <a:lstStyle/>
          <a:p>
            <a:pPr marL="0" indent="0" algn="ctr" defTabSz="91281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zh-CN" sz="3600" b="1" dirty="0">
                <a:solidFill>
                  <a:srgbClr val="CC9900"/>
                </a:solidFill>
                <a:latin typeface="Arial" panose="020B0604020202020204" pitchFamily="34" charset="0"/>
              </a:rPr>
              <a:t>Saturated aliphatic hydrocarbon</a:t>
            </a:r>
            <a:endParaRPr lang="zh-CN" altLang="en-US" sz="3200" b="1" dirty="0">
              <a:ea typeface="黑体" panose="02010609060101010101" pitchFamily="49" charset="-122"/>
            </a:endParaRPr>
          </a:p>
          <a:p>
            <a:pPr marL="0" indent="0" algn="ctr" defTabSz="91281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en-US" altLang="zh-CN" sz="3200" b="1" dirty="0">
              <a:ea typeface="黑体" panose="02010609060101010101" pitchFamily="49" charset="-122"/>
            </a:endParaRPr>
          </a:p>
          <a:p>
            <a:pPr marL="0" indent="0" algn="ctr" defTabSz="91281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zh-CN" altLang="en-US" sz="3200" b="1" dirty="0">
                <a:ea typeface="黑体" panose="02010609060101010101" pitchFamily="49" charset="-122"/>
              </a:rPr>
              <a:t>第二章    饱和脂肪烃</a:t>
            </a:r>
            <a:endParaRPr lang="en-US" altLang="zh-CN" sz="3200" b="1" dirty="0">
              <a:ea typeface="黑体" panose="02010609060101010101" pitchFamily="49" charset="-122"/>
            </a:endParaRPr>
          </a:p>
        </p:txBody>
      </p:sp>
      <p:pic>
        <p:nvPicPr>
          <p:cNvPr id="4099" name="Rectangle 2">
            <a:extLst>
              <a:ext uri="{FF2B5EF4-FFF2-40B4-BE49-F238E27FC236}">
                <a16:creationId xmlns:a16="http://schemas.microsoft.com/office/drawing/2014/main" id="{3974E5A3-1B41-4B3A-AA8E-5547566137E4}"/>
              </a:ext>
            </a:extLst>
          </p:cNvPr>
          <p:cNvPicPr>
            <a:picLocks noGrp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4" y="609620"/>
            <a:ext cx="8113712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ax4">
            <a:extLst>
              <a:ext uri="{FF2B5EF4-FFF2-40B4-BE49-F238E27FC236}">
                <a16:creationId xmlns:a16="http://schemas.microsoft.com/office/drawing/2014/main" id="{6041B9A0-9987-47CB-BA36-C106EE736A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82" y="4495772"/>
            <a:ext cx="2352635" cy="20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5C2FE4-1367-4944-9570-9C9C3818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382F-DFAA-4AEC-BE00-406CB0743113}" type="datetime11">
              <a:rPr lang="zh-CN" altLang="en-US" smtClean="0"/>
              <a:t>19:04:12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6A8B4C-5C30-4230-81E7-77CEA5F1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3B35F28-4FF2-43B3-8669-055A07F4D27F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838200"/>
            <a:ext cx="8458200" cy="2678113"/>
            <a:chOff x="381000" y="838200"/>
            <a:chExt cx="8458200" cy="2678113"/>
          </a:xfrm>
        </p:grpSpPr>
        <p:sp>
          <p:nvSpPr>
            <p:cNvPr id="13322" name="Text Box 2">
              <a:extLst>
                <a:ext uri="{FF2B5EF4-FFF2-40B4-BE49-F238E27FC236}">
                  <a16:creationId xmlns:a16="http://schemas.microsoft.com/office/drawing/2014/main" id="{6CACF615-29EA-4BAC-8D62-9FE98DD93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838200"/>
              <a:ext cx="8458200" cy="267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也可采用官能团优先次序来确定母体官能团：</a:t>
              </a: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-COOH &gt; -SO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3</a:t>
              </a: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H &gt; -COOR &gt; -COX &gt; -CONH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2 </a:t>
              </a: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&gt; -CN &gt; -CO- &gt;-CHO &gt; ROH &gt; ArOH &gt; -SH &gt; -NH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2 </a:t>
              </a: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&gt; -OR &gt; -R &gt; -X &gt; -NO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2</a:t>
              </a:r>
              <a:endParaRPr lang="zh-CN" altLang="en-US" sz="2400" b="1">
                <a:solidFill>
                  <a:schemeClr val="accent1"/>
                </a:solidFill>
                <a:ea typeface="黑体" panose="02010609060101010101" pitchFamily="49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排在前面的官能团优先选为母体官能团。 </a:t>
              </a:r>
            </a:p>
          </p:txBody>
        </p:sp>
        <p:grpSp>
          <p:nvGrpSpPr>
            <p:cNvPr id="13323" name="组合 5">
              <a:extLst>
                <a:ext uri="{FF2B5EF4-FFF2-40B4-BE49-F238E27FC236}">
                  <a16:creationId xmlns:a16="http://schemas.microsoft.com/office/drawing/2014/main" id="{0B7CE825-F98E-4914-AB23-107784CC2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13525" y="969963"/>
              <a:ext cx="1239838" cy="420687"/>
              <a:chOff x="664136" y="879728"/>
              <a:chExt cx="1620000" cy="540000"/>
            </a:xfrm>
          </p:grpSpPr>
          <p:sp>
            <p:nvSpPr>
              <p:cNvPr id="3" name="五角星 2">
                <a:extLst>
                  <a:ext uri="{FF2B5EF4-FFF2-40B4-BE49-F238E27FC236}">
                    <a16:creationId xmlns:a16="http://schemas.microsoft.com/office/drawing/2014/main" id="{EAE933FC-4DD1-40E1-8FE0-0836D02EEC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136" y="879728"/>
                <a:ext cx="539308" cy="540000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" name="五角星 3">
                <a:extLst>
                  <a:ext uri="{FF2B5EF4-FFF2-40B4-BE49-F238E27FC236}">
                    <a16:creationId xmlns:a16="http://schemas.microsoft.com/office/drawing/2014/main" id="{4E169952-ECDD-48D3-B026-CFF55EFDED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03444" y="879728"/>
                <a:ext cx="541383" cy="540000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" name="五角星 4">
                <a:extLst>
                  <a:ext uri="{FF2B5EF4-FFF2-40B4-BE49-F238E27FC236}">
                    <a16:creationId xmlns:a16="http://schemas.microsoft.com/office/drawing/2014/main" id="{17912236-0A8A-4F78-ABD6-6BA0E0BE97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828" y="879728"/>
                <a:ext cx="539308" cy="540000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FEFBB2-6266-47DF-B43B-82AC25C6D51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886200"/>
            <a:ext cx="7239000" cy="2438400"/>
            <a:chOff x="838200" y="3886200"/>
            <a:chExt cx="7239000" cy="2438400"/>
          </a:xfrm>
        </p:grpSpPr>
        <p:sp>
          <p:nvSpPr>
            <p:cNvPr id="13316" name="Text Box 2">
              <a:extLst>
                <a:ext uri="{FF2B5EF4-FFF2-40B4-BE49-F238E27FC236}">
                  <a16:creationId xmlns:a16="http://schemas.microsoft.com/office/drawing/2014/main" id="{37AA2FC7-BC0A-49D6-BA80-2F0FDFC96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886200"/>
              <a:ext cx="449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B.  </a:t>
              </a:r>
              <a:r>
                <a:rPr lang="zh-CN" altLang="en-US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确定母体            </a:t>
              </a:r>
            </a:p>
          </p:txBody>
        </p:sp>
        <p:sp>
          <p:nvSpPr>
            <p:cNvPr id="13317" name="Text Box 3">
              <a:extLst>
                <a:ext uri="{FF2B5EF4-FFF2-40B4-BE49-F238E27FC236}">
                  <a16:creationId xmlns:a16="http://schemas.microsoft.com/office/drawing/2014/main" id="{75F667A8-1E36-4631-8AD7-777E39C52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4114800"/>
              <a:ext cx="2438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3300"/>
                  </a:solidFill>
                  <a:ea typeface="黑体" panose="02010609060101010101" pitchFamily="49" charset="-122"/>
                </a:rPr>
                <a:t>“</a:t>
              </a:r>
              <a:r>
                <a:rPr lang="zh-CN" altLang="en-US" sz="24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主链</a:t>
              </a:r>
              <a:r>
                <a:rPr lang="zh-CN" altLang="en-US" sz="2400" b="1">
                  <a:solidFill>
                    <a:srgbClr val="FF3300"/>
                  </a:solidFill>
                  <a:ea typeface="黑体" panose="02010609060101010101" pitchFamily="49" charset="-122"/>
                </a:rPr>
                <a:t>”</a:t>
              </a:r>
              <a:endParaRPr lang="zh-CN" altLang="en-US" sz="2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318" name="Text Box 4">
              <a:extLst>
                <a:ext uri="{FF2B5EF4-FFF2-40B4-BE49-F238E27FC236}">
                  <a16:creationId xmlns:a16="http://schemas.microsoft.com/office/drawing/2014/main" id="{4A8F286F-55B5-4D0D-95C6-33E62119A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800600"/>
              <a:ext cx="3505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66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含母体官能团的最长链</a:t>
              </a:r>
            </a:p>
          </p:txBody>
        </p:sp>
        <p:graphicFrame>
          <p:nvGraphicFramePr>
            <p:cNvPr id="13319" name="Object 5">
              <a:extLst>
                <a:ext uri="{FF2B5EF4-FFF2-40B4-BE49-F238E27FC236}">
                  <a16:creationId xmlns:a16="http://schemas.microsoft.com/office/drawing/2014/main" id="{2BE044E5-3DB0-4AC8-978A-7A34100652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75238" y="4721225"/>
            <a:ext cx="2403475" cy="107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0" r:id="rId3" imgW="1148080" imgH="513080" progId="ChemDraw.Document.6.0">
                    <p:embed/>
                  </p:oleObj>
                </mc:Choice>
                <mc:Fallback>
                  <p:oleObj r:id="rId3" imgW="1148080" imgH="513080" progId="ChemDraw.Document.6.0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5238" y="4721225"/>
                          <a:ext cx="2403475" cy="1073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D008F522-2623-401E-9385-6CAB2DE92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5867400"/>
              <a:ext cx="3124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66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主链：戊酸</a:t>
              </a:r>
            </a:p>
          </p:txBody>
        </p:sp>
        <p:sp>
          <p:nvSpPr>
            <p:cNvPr id="2" name="任意多边形 1">
              <a:extLst>
                <a:ext uri="{FF2B5EF4-FFF2-40B4-BE49-F238E27FC236}">
                  <a16:creationId xmlns:a16="http://schemas.microsoft.com/office/drawing/2014/main" id="{245FD072-3709-4CD9-A59A-6265F5C83BC7}"/>
                </a:ext>
              </a:extLst>
            </p:cNvPr>
            <p:cNvSpPr/>
            <p:nvPr/>
          </p:nvSpPr>
          <p:spPr>
            <a:xfrm>
              <a:off x="5568950" y="4687888"/>
              <a:ext cx="1857375" cy="738187"/>
            </a:xfrm>
            <a:custGeom>
              <a:avLst/>
              <a:gdLst>
                <a:gd name="connsiteX0" fmla="*/ 1146724 w 1856173"/>
                <a:gd name="connsiteY0" fmla="*/ 57647 h 738555"/>
                <a:gd name="connsiteX1" fmla="*/ 106200 w 1856173"/>
                <a:gd name="connsiteY1" fmla="*/ 57647 h 738555"/>
                <a:gd name="connsiteX2" fmla="*/ 232324 w 1856173"/>
                <a:gd name="connsiteY2" fmla="*/ 656736 h 738555"/>
                <a:gd name="connsiteX3" fmla="*/ 1856173 w 1856173"/>
                <a:gd name="connsiteY3" fmla="*/ 719798 h 738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73" h="738555">
                  <a:moveTo>
                    <a:pt x="1146724" y="57647"/>
                  </a:moveTo>
                  <a:cubicBezTo>
                    <a:pt x="702662" y="7723"/>
                    <a:pt x="258600" y="-42201"/>
                    <a:pt x="106200" y="57647"/>
                  </a:cubicBezTo>
                  <a:cubicBezTo>
                    <a:pt x="-46200" y="157495"/>
                    <a:pt x="-59338" y="546378"/>
                    <a:pt x="232324" y="656736"/>
                  </a:cubicBezTo>
                  <a:cubicBezTo>
                    <a:pt x="523986" y="767094"/>
                    <a:pt x="1525097" y="740819"/>
                    <a:pt x="1856173" y="71979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F47FDA4-DA5C-4223-8937-124B25A3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685-DF97-47B7-8D6B-D3520E861038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B08C4-F067-4FA4-A577-E9D14DCC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E52AB29A-3163-4F20-AB0D-5660241E2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"/>
            <a:ext cx="624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Step II:  numbering     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编号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507B7D-F73F-4F1D-A76A-8BE45EB8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" y="1109617"/>
            <a:ext cx="9036022" cy="536730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C7540E-D670-4055-80F0-A853CB944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1174-8E1A-4A9D-8698-FED209A3F62A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4FA7F4-C2CF-4FB1-8B53-0E1462E7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A1CF6D3-A6BD-4EE7-873F-C2DBF3BFD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57200"/>
            <a:ext cx="6324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Step III:  nomenclature    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书写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D51963-69C5-423D-82B2-3405DD3EE2B3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282700"/>
            <a:ext cx="8991600" cy="5270500"/>
            <a:chOff x="189294" y="1282659"/>
            <a:chExt cx="8991484" cy="5270459"/>
          </a:xfrm>
        </p:grpSpPr>
        <p:sp>
          <p:nvSpPr>
            <p:cNvPr id="15364" name="Text Box 4">
              <a:extLst>
                <a:ext uri="{FF2B5EF4-FFF2-40B4-BE49-F238E27FC236}">
                  <a16:creationId xmlns:a16="http://schemas.microsoft.com/office/drawing/2014/main" id="{E5CE8C27-4B42-499C-BF92-8A016650C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670" y="2197059"/>
              <a:ext cx="7696200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6600"/>
                  </a:solidFill>
                  <a:ea typeface="黑体" panose="02010609060101010101" pitchFamily="49" charset="-122"/>
                </a:rPr>
                <a:t>若有几个相同的支链，则在支链前加“二、三”等数字，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6600"/>
                  </a:solidFill>
                  <a:ea typeface="黑体" panose="02010609060101010101" pitchFamily="49" charset="-122"/>
                </a:rPr>
                <a:t>表示支链位置的几个阿拉伯数字之间用逗号</a:t>
              </a:r>
            </a:p>
          </p:txBody>
        </p:sp>
        <p:grpSp>
          <p:nvGrpSpPr>
            <p:cNvPr id="15365" name="组合 7">
              <a:extLst>
                <a:ext uri="{FF2B5EF4-FFF2-40B4-BE49-F238E27FC236}">
                  <a16:creationId xmlns:a16="http://schemas.microsoft.com/office/drawing/2014/main" id="{51EA3560-3513-40A4-9EEC-F5C38B7948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12" y="1282659"/>
              <a:ext cx="8515900" cy="762000"/>
              <a:chOff x="381110" y="1282659"/>
              <a:chExt cx="8515900" cy="762000"/>
            </a:xfrm>
          </p:grpSpPr>
          <p:sp>
            <p:nvSpPr>
              <p:cNvPr id="3" name="Text Box 3">
                <a:extLst>
                  <a:ext uri="{FF2B5EF4-FFF2-40B4-BE49-F238E27FC236}">
                    <a16:creationId xmlns:a16="http://schemas.microsoft.com/office/drawing/2014/main" id="{0AFDB6A1-614B-44F2-A869-53BC33FE9D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378" y="1358858"/>
                <a:ext cx="8515240" cy="4778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取代基位号（</a:t>
                </a:r>
                <a:r>
                  <a:rPr lang="zh-CN" altLang="en-US" sz="25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顺序规则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）</a:t>
                </a:r>
                <a:r>
                  <a:rPr 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-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取代基名称</a:t>
                </a:r>
                <a:r>
                  <a:rPr 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-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母体官能团位号</a:t>
                </a:r>
                <a:r>
                  <a:rPr 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-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母体</a:t>
                </a:r>
                <a:endParaRPr lang="en-US" altLang="zh-CN" sz="25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endParaRPr>
              </a:p>
            </p:txBody>
          </p:sp>
          <p:sp>
            <p:nvSpPr>
              <p:cNvPr id="15377" name="AutoShape 5">
                <a:extLst>
                  <a:ext uri="{FF2B5EF4-FFF2-40B4-BE49-F238E27FC236}">
                    <a16:creationId xmlns:a16="http://schemas.microsoft.com/office/drawing/2014/main" id="{C814F7A2-94EF-4FF2-8440-22B04AD10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110" y="1282659"/>
                <a:ext cx="8515900" cy="762000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15366" name="Object 6">
              <a:extLst>
                <a:ext uri="{FF2B5EF4-FFF2-40B4-BE49-F238E27FC236}">
                  <a16:creationId xmlns:a16="http://schemas.microsoft.com/office/drawing/2014/main" id="{D3108B29-27EE-4B15-A23D-BB499E1BC5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2870" y="3828963"/>
            <a:ext cx="2743200" cy="882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7" r:id="rId3" imgW="1576237" imgH="508169" progId="ChemDraw.Document.6.0">
                    <p:embed/>
                  </p:oleObj>
                </mc:Choice>
                <mc:Fallback>
                  <p:oleObj r:id="rId3" imgW="1576237" imgH="508169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2870" y="3828963"/>
                          <a:ext cx="2743200" cy="882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7" name="Text Box 7">
              <a:extLst>
                <a:ext uri="{FF2B5EF4-FFF2-40B4-BE49-F238E27FC236}">
                  <a16:creationId xmlns:a16="http://schemas.microsoft.com/office/drawing/2014/main" id="{A18AF690-CFDE-4807-9487-4E1BBE2DA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6270" y="5152984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羟基戊酸</a:t>
              </a:r>
            </a:p>
          </p:txBody>
        </p:sp>
        <p:graphicFrame>
          <p:nvGraphicFramePr>
            <p:cNvPr id="15368" name="Object 8">
              <a:extLst>
                <a:ext uri="{FF2B5EF4-FFF2-40B4-BE49-F238E27FC236}">
                  <a16:creationId xmlns:a16="http://schemas.microsoft.com/office/drawing/2014/main" id="{9B0956E5-AF6E-4B03-9D3A-4EBEF72792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7070" y="3436846"/>
            <a:ext cx="2590800" cy="1427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8" r:id="rId5" imgW="1466692" imgH="809419" progId="ChemDraw.Document.6.0">
                    <p:embed/>
                  </p:oleObj>
                </mc:Choice>
                <mc:Fallback>
                  <p:oleObj r:id="rId5" imgW="1466692" imgH="809419" progId="ChemDraw.Document.6.0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7070" y="3436846"/>
                          <a:ext cx="2590800" cy="1427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E6FC5A86-FC2A-4411-928E-521A63DA4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1870" y="5152984"/>
              <a:ext cx="2057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3,3-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二甲基戊酸</a:t>
              </a:r>
            </a:p>
          </p:txBody>
        </p:sp>
        <p:graphicFrame>
          <p:nvGraphicFramePr>
            <p:cNvPr id="15370" name="Object 10">
              <a:extLst>
                <a:ext uri="{FF2B5EF4-FFF2-40B4-BE49-F238E27FC236}">
                  <a16:creationId xmlns:a16="http://schemas.microsoft.com/office/drawing/2014/main" id="{99B05204-BBF3-421C-B3B3-31AE5D9EA4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5870" y="3509922"/>
            <a:ext cx="2286000" cy="1430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9" r:id="rId7" imgW="1293245" imgH="809419" progId="ChemDraw.Document.6.0">
                    <p:embed/>
                  </p:oleObj>
                </mc:Choice>
                <mc:Fallback>
                  <p:oleObj r:id="rId7" imgW="1293245" imgH="809419" progId="ChemDraw.Document.6.0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870" y="3509922"/>
                          <a:ext cx="2286000" cy="1430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A65D1A40-E631-4932-AE7B-80B6FDDD3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270" y="5152984"/>
              <a:ext cx="1752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甲基</a:t>
              </a: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-3-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戊醇</a:t>
              </a:r>
              <a:endParaRPr lang="en-US" altLang="zh-CN" sz="2000" b="1">
                <a:solidFill>
                  <a:srgbClr val="0000FF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600FA1-F5A9-442B-94E1-4A58F327DC4D}"/>
                </a:ext>
              </a:extLst>
            </p:cNvPr>
            <p:cNvSpPr/>
            <p:nvPr/>
          </p:nvSpPr>
          <p:spPr>
            <a:xfrm>
              <a:off x="1084632" y="3416242"/>
              <a:ext cx="838189" cy="457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8087C31-631B-411E-87EF-061AB740FFAE}"/>
                </a:ext>
              </a:extLst>
            </p:cNvPr>
            <p:cNvSpPr/>
            <p:nvPr/>
          </p:nvSpPr>
          <p:spPr>
            <a:xfrm>
              <a:off x="4742185" y="3721040"/>
              <a:ext cx="990587" cy="457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B7FD62B-C0F3-4CD8-866D-2F0AAC4E0B1B}"/>
                </a:ext>
              </a:extLst>
            </p:cNvPr>
            <p:cNvSpPr/>
            <p:nvPr/>
          </p:nvSpPr>
          <p:spPr>
            <a:xfrm>
              <a:off x="7713947" y="3894077"/>
              <a:ext cx="990587" cy="457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375" name="Text Box 3">
              <a:extLst>
                <a:ext uri="{FF2B5EF4-FFF2-40B4-BE49-F238E27FC236}">
                  <a16:creationId xmlns:a16="http://schemas.microsoft.com/office/drawing/2014/main" id="{80A901BC-4321-4551-91D0-AE7604D99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94" y="5600934"/>
              <a:ext cx="8991484" cy="952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50000"/>
                </a:spcBef>
              </a:pPr>
              <a:r>
                <a:rPr lang="zh-CN" altLang="en-US" sz="2400" b="1">
                  <a:solidFill>
                    <a:srgbClr val="6600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顺序规则</a:t>
              </a:r>
              <a:r>
                <a:rPr lang="zh-CN" altLang="en-US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：为了决定有关原子或基团排列顺序而人为定下的规则。中文系统命名法借用次序规则来规定取代基在命名中的列出顺序 </a:t>
              </a: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579028-A0CB-4FEB-8D43-884DAAC6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282D6-873D-4D5E-8D76-AF50A8DF81D3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FE737-C609-44CC-959E-0B8291C4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B93F6999-4ABC-4577-9125-5C5F27A91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7162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 复杂结构命名的几个小原则</a:t>
            </a:r>
          </a:p>
        </p:txBody>
      </p:sp>
      <p:sp>
        <p:nvSpPr>
          <p:cNvPr id="16387" name="AutoShape 3">
            <a:extLst>
              <a:ext uri="{FF2B5EF4-FFF2-40B4-BE49-F238E27FC236}">
                <a16:creationId xmlns:a16="http://schemas.microsoft.com/office/drawing/2014/main" id="{F3B34E11-E04B-478A-B174-B775DFFD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225" y="992188"/>
            <a:ext cx="1044575" cy="6096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388" name="Object 2">
            <a:extLst>
              <a:ext uri="{FF2B5EF4-FFF2-40B4-BE49-F238E27FC236}">
                <a16:creationId xmlns:a16="http://schemas.microsoft.com/office/drawing/2014/main" id="{D0DB6879-F618-47B0-8541-A411D8B00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2009775"/>
          <a:ext cx="29114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6" r:id="rId3" imgW="1650960" imgH="625680" progId="ChemDraw.Document.6.0">
                  <p:embed/>
                </p:oleObj>
              </mc:Choice>
              <mc:Fallback>
                <p:oleObj r:id="rId3" imgW="1650960" imgH="62568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009775"/>
                        <a:ext cx="29114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3">
            <a:extLst>
              <a:ext uri="{FF2B5EF4-FFF2-40B4-BE49-F238E27FC236}">
                <a16:creationId xmlns:a16="http://schemas.microsoft.com/office/drawing/2014/main" id="{27DF4D3C-400A-4758-9E47-692CF9E247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2009775"/>
          <a:ext cx="29114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7" r:id="rId5" imgW="1650960" imgH="625680" progId="ChemDraw.Document.6.0">
                  <p:embed/>
                </p:oleObj>
              </mc:Choice>
              <mc:Fallback>
                <p:oleObj r:id="rId5" imgW="1650960" imgH="62568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009775"/>
                        <a:ext cx="29114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90" name="直接连接符 5">
            <a:extLst>
              <a:ext uri="{FF2B5EF4-FFF2-40B4-BE49-F238E27FC236}">
                <a16:creationId xmlns:a16="http://schemas.microsoft.com/office/drawing/2014/main" id="{A2072990-7D7C-45D2-8934-AE8610087E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39825" y="2798763"/>
            <a:ext cx="2286000" cy="1587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1" name="直接连接符 7">
            <a:extLst>
              <a:ext uri="{FF2B5EF4-FFF2-40B4-BE49-F238E27FC236}">
                <a16:creationId xmlns:a16="http://schemas.microsoft.com/office/drawing/2014/main" id="{C58DF8DB-CD08-4239-BBD4-AE1D5EA10D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16300" y="2382838"/>
            <a:ext cx="762000" cy="419100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2" name="直接连接符 10">
            <a:extLst>
              <a:ext uri="{FF2B5EF4-FFF2-40B4-BE49-F238E27FC236}">
                <a16:creationId xmlns:a16="http://schemas.microsoft.com/office/drawing/2014/main" id="{283DC8E6-7635-4021-917F-4FDCB1B116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16475" y="2847975"/>
            <a:ext cx="1981200" cy="1588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3" name="直接连接符 12">
            <a:extLst>
              <a:ext uri="{FF2B5EF4-FFF2-40B4-BE49-F238E27FC236}">
                <a16:creationId xmlns:a16="http://schemas.microsoft.com/office/drawing/2014/main" id="{9A071D03-058B-4188-83F3-CF73C37D95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378575" y="2352675"/>
            <a:ext cx="914400" cy="76200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4" name="Text Box 10">
            <a:extLst>
              <a:ext uri="{FF2B5EF4-FFF2-40B4-BE49-F238E27FC236}">
                <a16:creationId xmlns:a16="http://schemas.microsoft.com/office/drawing/2014/main" id="{A0BE0560-F164-4510-AAF0-B9D23582E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352800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>
              <a:ea typeface="黑体" panose="02010609060101010101" pitchFamily="49" charset="-122"/>
            </a:endParaRPr>
          </a:p>
        </p:txBody>
      </p:sp>
      <p:sp>
        <p:nvSpPr>
          <p:cNvPr id="16395" name="Text Box 11">
            <a:extLst>
              <a:ext uri="{FF2B5EF4-FFF2-40B4-BE49-F238E27FC236}">
                <a16:creationId xmlns:a16="http://schemas.microsoft.com/office/drawing/2014/main" id="{08887230-29DA-4032-91DA-9D51FEFB9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603625"/>
            <a:ext cx="441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均为“己烷”，如何选主链？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82A628CC-CE09-44E5-82B9-54A23317D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746625"/>
            <a:ext cx="64770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528763" indent="-15287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小原则一：如有多个等长的候选主链，则选含有支链数目最多的为主链。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896D364-9631-4C37-B9A3-13BF5CE8762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124200"/>
            <a:ext cx="685800" cy="609600"/>
            <a:chOff x="0" y="0"/>
            <a:chExt cx="1582" cy="1325"/>
          </a:xfrm>
        </p:grpSpPr>
        <p:pic>
          <p:nvPicPr>
            <p:cNvPr id="16398" name="半闭框 13">
              <a:extLst>
                <a:ext uri="{FF2B5EF4-FFF2-40B4-BE49-F238E27FC236}">
                  <a16:creationId xmlns:a16="http://schemas.microsoft.com/office/drawing/2014/main" id="{49333307-05B7-407A-BEEE-C6334141855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9" name="Text Box 15">
              <a:extLst>
                <a:ext uri="{FF2B5EF4-FFF2-40B4-BE49-F238E27FC236}">
                  <a16:creationId xmlns:a16="http://schemas.microsoft.com/office/drawing/2014/main" id="{9CC46DDB-FF35-4500-A104-EAA2BC6C5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41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35CB7D-DD3A-43F2-999B-EE7465DD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9ED-424F-4666-9806-0CBBCAB18159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E14CB0-B4D8-46DE-B9CD-3142612C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>
            <a:extLst>
              <a:ext uri="{FF2B5EF4-FFF2-40B4-BE49-F238E27FC236}">
                <a16:creationId xmlns:a16="http://schemas.microsoft.com/office/drawing/2014/main" id="{745E67EB-F969-415F-A4D4-B29EEF87CEC5}"/>
              </a:ext>
            </a:extLst>
          </p:cNvPr>
          <p:cNvGrpSpPr>
            <a:grpSpLocks/>
          </p:cNvGrpSpPr>
          <p:nvPr/>
        </p:nvGrpSpPr>
        <p:grpSpPr bwMode="auto">
          <a:xfrm>
            <a:off x="774700" y="976313"/>
            <a:ext cx="7389813" cy="2119312"/>
            <a:chOff x="0" y="0"/>
            <a:chExt cx="4655" cy="1335"/>
          </a:xfrm>
        </p:grpSpPr>
        <p:graphicFrame>
          <p:nvGraphicFramePr>
            <p:cNvPr id="17418" name="Object 2">
              <a:extLst>
                <a:ext uri="{FF2B5EF4-FFF2-40B4-BE49-F238E27FC236}">
                  <a16:creationId xmlns:a16="http://schemas.microsoft.com/office/drawing/2014/main" id="{C5F37862-92B1-4079-BB1A-1BC10F60D4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" y="0"/>
            <a:ext cx="2111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85" r:id="rId3" imgW="1617840" imgH="982800" progId="ChemDraw.Document.6.0">
                    <p:embed/>
                  </p:oleObj>
                </mc:Choice>
                <mc:Fallback>
                  <p:oleObj r:id="rId3" imgW="1617840" imgH="98280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0"/>
                          <a:ext cx="2111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9" name="Object 4">
              <a:extLst>
                <a:ext uri="{FF2B5EF4-FFF2-40B4-BE49-F238E27FC236}">
                  <a16:creationId xmlns:a16="http://schemas.microsoft.com/office/drawing/2014/main" id="{F6F8535B-BF4F-4EA5-82AF-BEBF35C2DA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0"/>
            <a:ext cx="2111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86" r:id="rId5" imgW="1617840" imgH="982800" progId="ChemDraw.Document.6.0">
                    <p:embed/>
                  </p:oleObj>
                </mc:Choice>
                <mc:Fallback>
                  <p:oleObj r:id="rId5" imgW="1617840" imgH="98280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0"/>
                          <a:ext cx="2111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420" name="直接连接符 5">
              <a:extLst>
                <a:ext uri="{FF2B5EF4-FFF2-40B4-BE49-F238E27FC236}">
                  <a16:creationId xmlns:a16="http://schemas.microsoft.com/office/drawing/2014/main" id="{4A18813B-36FF-44EC-8048-7D7899FEE3C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528"/>
              <a:ext cx="2160" cy="1"/>
            </a:xfrm>
            <a:prstGeom prst="line">
              <a:avLst/>
            </a:prstGeom>
            <a:noFill/>
            <a:ln w="25400">
              <a:solidFill>
                <a:srgbClr val="10CF9B"/>
              </a:solidFill>
              <a:round/>
              <a:headEnd/>
              <a:tailEnd/>
            </a:ln>
            <a:effectLst>
              <a:outerShdw dist="38100" dir="5400000" algn="ctr" rotWithShape="0">
                <a:srgbClr val="004531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1" name="直接连接符 7">
              <a:extLst>
                <a:ext uri="{FF2B5EF4-FFF2-40B4-BE49-F238E27FC236}">
                  <a16:creationId xmlns:a16="http://schemas.microsoft.com/office/drawing/2014/main" id="{AC209C47-64DC-4AD9-BF8A-6905AC1600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00" y="528"/>
              <a:ext cx="960" cy="1"/>
            </a:xfrm>
            <a:prstGeom prst="line">
              <a:avLst/>
            </a:prstGeom>
            <a:noFill/>
            <a:ln w="25400">
              <a:solidFill>
                <a:srgbClr val="10CF9B"/>
              </a:solidFill>
              <a:round/>
              <a:headEnd/>
              <a:tailEnd/>
            </a:ln>
            <a:effectLst>
              <a:outerShdw dist="38100" dir="5400000" algn="ctr" rotWithShape="0">
                <a:srgbClr val="004531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2" name="直接连接符 11">
              <a:extLst>
                <a:ext uri="{FF2B5EF4-FFF2-40B4-BE49-F238E27FC236}">
                  <a16:creationId xmlns:a16="http://schemas.microsoft.com/office/drawing/2014/main" id="{E10BD22B-1E18-499C-80E3-BDAAE58794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215" y="909"/>
              <a:ext cx="768" cy="1"/>
            </a:xfrm>
            <a:prstGeom prst="line">
              <a:avLst/>
            </a:prstGeom>
            <a:noFill/>
            <a:ln w="25400">
              <a:solidFill>
                <a:srgbClr val="10CF9B"/>
              </a:solidFill>
              <a:round/>
              <a:headEnd/>
              <a:tailEnd/>
            </a:ln>
            <a:effectLst>
              <a:outerShdw dist="38100" dir="5400000" algn="ctr" rotWithShape="0">
                <a:srgbClr val="004531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23" name="TextBox 12">
              <a:extLst>
                <a:ext uri="{FF2B5EF4-FFF2-40B4-BE49-F238E27FC236}">
                  <a16:creationId xmlns:a16="http://schemas.microsoft.com/office/drawing/2014/main" id="{2F32D96D-00C3-4710-A265-78E3EF8E9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10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4" name="TextBox 13">
              <a:extLst>
                <a:ext uri="{FF2B5EF4-FFF2-40B4-BE49-F238E27FC236}">
                  <a16:creationId xmlns:a16="http://schemas.microsoft.com/office/drawing/2014/main" id="{1A777CE2-5897-42AA-9FB9-7EF3CC5F1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4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5" name="TextBox 14">
              <a:extLst>
                <a:ext uri="{FF2B5EF4-FFF2-40B4-BE49-F238E27FC236}">
                  <a16:creationId xmlns:a16="http://schemas.microsoft.com/office/drawing/2014/main" id="{9F541220-04FD-4FD4-B793-3ED6B32B7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5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3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6" name="TextBox 15">
              <a:extLst>
                <a:ext uri="{FF2B5EF4-FFF2-40B4-BE49-F238E27FC236}">
                  <a16:creationId xmlns:a16="http://schemas.microsoft.com/office/drawing/2014/main" id="{464EB02C-60F7-477E-A575-E07DED005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" y="10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7" name="TextBox 16">
              <a:extLst>
                <a:ext uri="{FF2B5EF4-FFF2-40B4-BE49-F238E27FC236}">
                  <a16:creationId xmlns:a16="http://schemas.microsoft.com/office/drawing/2014/main" id="{401A4EB2-CFA7-47FB-9485-44A2953D5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6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8" name="TextBox 17">
              <a:extLst>
                <a:ext uri="{FF2B5EF4-FFF2-40B4-BE49-F238E27FC236}">
                  <a16:creationId xmlns:a16="http://schemas.microsoft.com/office/drawing/2014/main" id="{6E2E9826-2771-42A1-8E8C-36A90E717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7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5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9" name="TextBox 18">
              <a:extLst>
                <a:ext uri="{FF2B5EF4-FFF2-40B4-BE49-F238E27FC236}">
                  <a16:creationId xmlns:a16="http://schemas.microsoft.com/office/drawing/2014/main" id="{A87C8352-6C89-4957-A2E3-78CF1C322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7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0" name="TextBox 19">
              <a:extLst>
                <a:ext uri="{FF2B5EF4-FFF2-40B4-BE49-F238E27FC236}">
                  <a16:creationId xmlns:a16="http://schemas.microsoft.com/office/drawing/2014/main" id="{9E7E1336-15AA-4411-8A84-E772DFBA0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3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8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1" name="TextBox 27">
              <a:extLst>
                <a:ext uri="{FF2B5EF4-FFF2-40B4-BE49-F238E27FC236}">
                  <a16:creationId xmlns:a16="http://schemas.microsoft.com/office/drawing/2014/main" id="{B64B2B87-DEDC-4D63-8F48-EDCE1299F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10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2" name="TextBox 28">
              <a:extLst>
                <a:ext uri="{FF2B5EF4-FFF2-40B4-BE49-F238E27FC236}">
                  <a16:creationId xmlns:a16="http://schemas.microsoft.com/office/drawing/2014/main" id="{5BA8A602-E70C-43E0-8428-F5D8DA1BD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4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3" name="TextBox 29">
              <a:extLst>
                <a:ext uri="{FF2B5EF4-FFF2-40B4-BE49-F238E27FC236}">
                  <a16:creationId xmlns:a16="http://schemas.microsoft.com/office/drawing/2014/main" id="{71755935-F213-41A1-A606-2C985EBFD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52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3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4" name="TextBox 30">
              <a:extLst>
                <a:ext uri="{FF2B5EF4-FFF2-40B4-BE49-F238E27FC236}">
                  <a16:creationId xmlns:a16="http://schemas.microsoft.com/office/drawing/2014/main" id="{ACA5C55C-4783-442A-8D2D-BE77CA334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8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5" name="TextBox 31">
              <a:extLst>
                <a:ext uri="{FF2B5EF4-FFF2-40B4-BE49-F238E27FC236}">
                  <a16:creationId xmlns:a16="http://schemas.microsoft.com/office/drawing/2014/main" id="{BB8B5B81-E7E9-4E8D-BE2A-08773998A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6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6" name="TextBox 32">
              <a:extLst>
                <a:ext uri="{FF2B5EF4-FFF2-40B4-BE49-F238E27FC236}">
                  <a16:creationId xmlns:a16="http://schemas.microsoft.com/office/drawing/2014/main" id="{209C9E55-345B-4955-845C-259B86EF5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5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7" name="TextBox 33">
              <a:extLst>
                <a:ext uri="{FF2B5EF4-FFF2-40B4-BE49-F238E27FC236}">
                  <a16:creationId xmlns:a16="http://schemas.microsoft.com/office/drawing/2014/main" id="{019AB16D-FAF3-4903-8B63-6FE20D9E3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7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8" name="TextBox 34">
              <a:extLst>
                <a:ext uri="{FF2B5EF4-FFF2-40B4-BE49-F238E27FC236}">
                  <a16:creationId xmlns:a16="http://schemas.microsoft.com/office/drawing/2014/main" id="{703465D8-C0F2-4305-A3A6-9EA8873CE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8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24" name="TextBox 38">
            <a:extLst>
              <a:ext uri="{FF2B5EF4-FFF2-40B4-BE49-F238E27FC236}">
                <a16:creationId xmlns:a16="http://schemas.microsoft.com/office/drawing/2014/main" id="{CE825313-A5FB-44EC-85B4-716C938A0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3429000"/>
            <a:ext cx="3790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黑体" panose="02010609060101010101" pitchFamily="49" charset="-122"/>
              </a:rPr>
              <a:t>Substitution groups on 3, 4 sites.</a:t>
            </a:r>
            <a:endParaRPr lang="zh-CN" altLang="en-US" b="1">
              <a:ea typeface="黑体" panose="02010609060101010101" pitchFamily="49" charset="-122"/>
            </a:endParaRPr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48ACC980-2C36-4913-8412-39C575FF9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3429000"/>
            <a:ext cx="3790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黑体" panose="02010609060101010101" pitchFamily="49" charset="-122"/>
              </a:rPr>
              <a:t>Substitution groups on 2, 4 sites.</a:t>
            </a:r>
            <a:endParaRPr lang="zh-CN" altLang="en-US" b="1">
              <a:ea typeface="黑体" panose="02010609060101010101" pitchFamily="49" charset="-122"/>
            </a:endParaRP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AD2AD44-7490-4F19-9C3B-FBA13864E699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2271713"/>
            <a:ext cx="609600" cy="609600"/>
            <a:chOff x="0" y="0"/>
            <a:chExt cx="1582" cy="1324"/>
          </a:xfrm>
        </p:grpSpPr>
        <p:pic>
          <p:nvPicPr>
            <p:cNvPr id="17416" name="半闭框 40">
              <a:extLst>
                <a:ext uri="{FF2B5EF4-FFF2-40B4-BE49-F238E27FC236}">
                  <a16:creationId xmlns:a16="http://schemas.microsoft.com/office/drawing/2014/main" id="{01274F87-04CF-427F-A5E5-CB2AC82B976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 Box 28">
              <a:extLst>
                <a:ext uri="{FF2B5EF4-FFF2-40B4-BE49-F238E27FC236}">
                  <a16:creationId xmlns:a16="http://schemas.microsoft.com/office/drawing/2014/main" id="{8DD2F396-B81D-4D94-BF6F-14A50EE70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39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17414" name="Text Box 29">
            <a:extLst>
              <a:ext uri="{FF2B5EF4-FFF2-40B4-BE49-F238E27FC236}">
                <a16:creationId xmlns:a16="http://schemas.microsoft.com/office/drawing/2014/main" id="{EDF7CE3E-7EB5-4C23-A78E-6415E7605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0" y="4100513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两种选法均含有两个支链，何如？</a:t>
            </a: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80A897C1-4FAE-45A2-9602-CD36C89D1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4862513"/>
            <a:ext cx="76962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69988" indent="-11699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小原则二（</a:t>
            </a: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最低系列规则</a:t>
            </a: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）：若两条链链长相同，且支链数也相同，则选支链位号最小的为主链，并以此规则编号。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5D9AD5-CEDB-409B-BE9D-AB2BB059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15E7-D7AA-4327-89BB-76F4BB174FFE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6F218C-EF5D-41FD-86E7-EB37E5CB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  <p:bldP spid="25" grpId="0" autoUpdateAnimBg="0"/>
      <p:bldP spid="30" grpId="0" autoUpdateAnimBg="0"/>
      <p:bldP spid="30" grpId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34" name="直接连接符 5">
            <a:extLst>
              <a:ext uri="{FF2B5EF4-FFF2-40B4-BE49-F238E27FC236}">
                <a16:creationId xmlns:a16="http://schemas.microsoft.com/office/drawing/2014/main" id="{872D229B-2157-41DA-AF25-55841B8114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0600" y="3279775"/>
            <a:ext cx="3124200" cy="1588"/>
          </a:xfrm>
          <a:prstGeom prst="line">
            <a:avLst/>
          </a:prstGeom>
          <a:noFill/>
          <a:ln w="25400">
            <a:solidFill>
              <a:srgbClr val="10CF9B"/>
            </a:solidFill>
            <a:round/>
            <a:headEnd/>
            <a:tailEnd/>
          </a:ln>
          <a:effectLst>
            <a:outerShdw dist="38100" dir="5400000" algn="ctr" rotWithShape="0">
              <a:srgbClr val="004531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5" name="直接连接符 7">
            <a:extLst>
              <a:ext uri="{FF2B5EF4-FFF2-40B4-BE49-F238E27FC236}">
                <a16:creationId xmlns:a16="http://schemas.microsoft.com/office/drawing/2014/main" id="{3AEBC333-FBE8-4558-8A5C-E4F73993AE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3279775"/>
            <a:ext cx="1143000" cy="1588"/>
          </a:xfrm>
          <a:prstGeom prst="line">
            <a:avLst/>
          </a:prstGeom>
          <a:noFill/>
          <a:ln w="25400">
            <a:solidFill>
              <a:srgbClr val="10CF9B"/>
            </a:solidFill>
            <a:round/>
            <a:headEnd/>
            <a:tailEnd/>
          </a:ln>
          <a:effectLst>
            <a:outerShdw dist="38100" dir="5400000" algn="ctr" rotWithShape="0">
              <a:srgbClr val="004531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6" name="直接连接符 11">
            <a:extLst>
              <a:ext uri="{FF2B5EF4-FFF2-40B4-BE49-F238E27FC236}">
                <a16:creationId xmlns:a16="http://schemas.microsoft.com/office/drawing/2014/main" id="{D0414186-6E0B-4017-9CF2-32D1E6D49F7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096794" y="3888581"/>
            <a:ext cx="1219200" cy="1588"/>
          </a:xfrm>
          <a:prstGeom prst="line">
            <a:avLst/>
          </a:prstGeom>
          <a:noFill/>
          <a:ln w="25400">
            <a:solidFill>
              <a:srgbClr val="10CF9B"/>
            </a:solidFill>
            <a:round/>
            <a:headEnd/>
            <a:tailEnd/>
          </a:ln>
          <a:effectLst>
            <a:outerShdw dist="38100" dir="5400000" algn="ctr" rotWithShape="0">
              <a:srgbClr val="004531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TextBox 12">
            <a:extLst>
              <a:ext uri="{FF2B5EF4-FFF2-40B4-BE49-F238E27FC236}">
                <a16:creationId xmlns:a16="http://schemas.microsoft.com/office/drawing/2014/main" id="{7635DA79-18F0-44B2-9E4F-85E6A6707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38" name="TextBox 13">
            <a:extLst>
              <a:ext uri="{FF2B5EF4-FFF2-40B4-BE49-F238E27FC236}">
                <a16:creationId xmlns:a16="http://schemas.microsoft.com/office/drawing/2014/main" id="{F889C9C7-6FBC-44A4-8034-97224A98B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39" name="TextBox 14">
            <a:extLst>
              <a:ext uri="{FF2B5EF4-FFF2-40B4-BE49-F238E27FC236}">
                <a16:creationId xmlns:a16="http://schemas.microsoft.com/office/drawing/2014/main" id="{277C5741-F98B-44D3-BF6F-E7772F8F4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0" name="TextBox 15">
            <a:extLst>
              <a:ext uri="{FF2B5EF4-FFF2-40B4-BE49-F238E27FC236}">
                <a16:creationId xmlns:a16="http://schemas.microsoft.com/office/drawing/2014/main" id="{FA58C668-BBB1-4270-808D-1635E14D1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1" name="TextBox 16">
            <a:extLst>
              <a:ext uri="{FF2B5EF4-FFF2-40B4-BE49-F238E27FC236}">
                <a16:creationId xmlns:a16="http://schemas.microsoft.com/office/drawing/2014/main" id="{50503E40-0DCD-4DA8-8FBA-D40C45F64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2" name="TextBox 17">
            <a:extLst>
              <a:ext uri="{FF2B5EF4-FFF2-40B4-BE49-F238E27FC236}">
                <a16:creationId xmlns:a16="http://schemas.microsoft.com/office/drawing/2014/main" id="{09D496AE-32D6-4CDC-A300-87524D970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450" y="2667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3" name="TextBox 18">
            <a:extLst>
              <a:ext uri="{FF2B5EF4-FFF2-40B4-BE49-F238E27FC236}">
                <a16:creationId xmlns:a16="http://schemas.microsoft.com/office/drawing/2014/main" id="{1620B7CE-B8B4-4EBC-9974-86C329F2A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7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4" name="TextBox 27">
            <a:extLst>
              <a:ext uri="{FF2B5EF4-FFF2-40B4-BE49-F238E27FC236}">
                <a16:creationId xmlns:a16="http://schemas.microsoft.com/office/drawing/2014/main" id="{97129D81-5E5C-469C-BBE4-F55EAF099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941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5" name="TextBox 28">
            <a:extLst>
              <a:ext uri="{FF2B5EF4-FFF2-40B4-BE49-F238E27FC236}">
                <a16:creationId xmlns:a16="http://schemas.microsoft.com/office/drawing/2014/main" id="{2F65A6D6-4A2B-476F-92FE-6925EEEC9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6" name="TextBox 29">
            <a:extLst>
              <a:ext uri="{FF2B5EF4-FFF2-40B4-BE49-F238E27FC236}">
                <a16:creationId xmlns:a16="http://schemas.microsoft.com/office/drawing/2014/main" id="{C4438AB3-2481-4357-8F49-DE916A93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2797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7" name="TextBox 30">
            <a:extLst>
              <a:ext uri="{FF2B5EF4-FFF2-40B4-BE49-F238E27FC236}">
                <a16:creationId xmlns:a16="http://schemas.microsoft.com/office/drawing/2014/main" id="{C0051767-F07A-4B8C-8B33-405DE80AF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736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8" name="TextBox 31">
            <a:extLst>
              <a:ext uri="{FF2B5EF4-FFF2-40B4-BE49-F238E27FC236}">
                <a16:creationId xmlns:a16="http://schemas.microsoft.com/office/drawing/2014/main" id="{3009E06D-F882-41D5-87EB-5E95968C8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9" name="TextBox 32">
            <a:extLst>
              <a:ext uri="{FF2B5EF4-FFF2-40B4-BE49-F238E27FC236}">
                <a16:creationId xmlns:a16="http://schemas.microsoft.com/office/drawing/2014/main" id="{5B39FC15-AF55-4E47-9F30-CA38104D7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50" name="TextBox 33">
            <a:extLst>
              <a:ext uri="{FF2B5EF4-FFF2-40B4-BE49-F238E27FC236}">
                <a16:creationId xmlns:a16="http://schemas.microsoft.com/office/drawing/2014/main" id="{57305281-9960-47AF-B332-2A60062A2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7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51" name="TextBox 38">
            <a:extLst>
              <a:ext uri="{FF2B5EF4-FFF2-40B4-BE49-F238E27FC236}">
                <a16:creationId xmlns:a16="http://schemas.microsoft.com/office/drawing/2014/main" id="{6C325B70-0B8A-4707-BFBD-95A07F7BE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463" y="4651375"/>
            <a:ext cx="1065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accent2"/>
                </a:solidFill>
                <a:ea typeface="黑体" panose="02010609060101010101" pitchFamily="49" charset="-122"/>
              </a:rPr>
              <a:t>[2,4,5]</a:t>
            </a:r>
            <a:endParaRPr lang="zh-CN" altLang="en-US" sz="2400" b="1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8452" name="Object 7">
            <a:extLst>
              <a:ext uri="{FF2B5EF4-FFF2-40B4-BE49-F238E27FC236}">
                <a16:creationId xmlns:a16="http://schemas.microsoft.com/office/drawing/2014/main" id="{AE952981-64F3-44E5-BE5A-5900CB7BD5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2514600"/>
          <a:ext cx="29225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8" r:id="rId3" imgW="1408680" imgH="982800" progId="ChemDraw.Document.6.0">
                  <p:embed/>
                </p:oleObj>
              </mc:Choice>
              <mc:Fallback>
                <p:oleObj r:id="rId3" imgW="1408680" imgH="9828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14600"/>
                        <a:ext cx="2922588" cy="206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3" name="TextBox 37">
            <a:extLst>
              <a:ext uri="{FF2B5EF4-FFF2-40B4-BE49-F238E27FC236}">
                <a16:creationId xmlns:a16="http://schemas.microsoft.com/office/drawing/2014/main" id="{CEAF4830-4037-433F-BCA5-DABFB6238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651375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accent2"/>
                </a:solidFill>
                <a:ea typeface="黑体" panose="02010609060101010101" pitchFamily="49" charset="-122"/>
              </a:rPr>
              <a:t>[2,4,6]</a:t>
            </a:r>
            <a:endParaRPr lang="zh-CN" altLang="en-US" sz="2400" b="1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3188C9A-AD2A-418C-8358-F35DAA482FA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181600"/>
            <a:ext cx="590550" cy="865188"/>
            <a:chOff x="0" y="0"/>
            <a:chExt cx="1582" cy="1325"/>
          </a:xfrm>
        </p:grpSpPr>
        <p:pic>
          <p:nvPicPr>
            <p:cNvPr id="18483" name="半闭框 41">
              <a:extLst>
                <a:ext uri="{FF2B5EF4-FFF2-40B4-BE49-F238E27FC236}">
                  <a16:creationId xmlns:a16="http://schemas.microsoft.com/office/drawing/2014/main" id="{82419135-9C74-47F1-9D38-5BC605B4CE9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4" name="Text Box 24">
              <a:extLst>
                <a:ext uri="{FF2B5EF4-FFF2-40B4-BE49-F238E27FC236}">
                  <a16:creationId xmlns:a16="http://schemas.microsoft.com/office/drawing/2014/main" id="{0A5C4F17-7BAD-4D40-99BD-EDBA9F5FA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41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18455" name="Text Box 25">
            <a:extLst>
              <a:ext uri="{FF2B5EF4-FFF2-40B4-BE49-F238E27FC236}">
                <a16:creationId xmlns:a16="http://schemas.microsoft.com/office/drawing/2014/main" id="{00E01A0A-84B7-46AD-B45A-1919249DA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71600"/>
            <a:ext cx="7989888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663300"/>
                </a:solidFill>
                <a:ea typeface="黑体" panose="02010609060101010101" pitchFamily="49" charset="-122"/>
              </a:rPr>
              <a:t>比较编号大小的原则：按编号顺序比较，先比第一个，若相同则比第二个</a:t>
            </a:r>
            <a:r>
              <a:rPr lang="en-US" altLang="zh-CN" sz="2400" b="1">
                <a:solidFill>
                  <a:srgbClr val="663300"/>
                </a:solidFill>
                <a:ea typeface="黑体" panose="02010609060101010101" pitchFamily="49" charset="-122"/>
              </a:rPr>
              <a:t>……</a:t>
            </a:r>
            <a:r>
              <a:rPr lang="zh-CN" altLang="en-US" sz="2400" b="1">
                <a:solidFill>
                  <a:srgbClr val="663300"/>
                </a:solidFill>
                <a:ea typeface="黑体" panose="02010609060101010101" pitchFamily="49" charset="-122"/>
              </a:rPr>
              <a:t>依此类推。</a:t>
            </a:r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C89EEF44-1B65-49AB-91B3-7B89EC326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648200"/>
            <a:ext cx="228600" cy="4572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6D58371B-EA2F-4555-8FC6-369473998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648200"/>
            <a:ext cx="228600" cy="4572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58" name="Rectangle 28">
            <a:extLst>
              <a:ext uri="{FF2B5EF4-FFF2-40B4-BE49-F238E27FC236}">
                <a16:creationId xmlns:a16="http://schemas.microsoft.com/office/drawing/2014/main" id="{860E3C29-B3FC-44B4-A0D9-6633AD3B4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897188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59" name="Rectangle 29">
            <a:extLst>
              <a:ext uri="{FF2B5EF4-FFF2-40B4-BE49-F238E27FC236}">
                <a16:creationId xmlns:a16="http://schemas.microsoft.com/office/drawing/2014/main" id="{FCAFDB37-F833-4804-BA49-F1239500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0" name="Line 30">
            <a:extLst>
              <a:ext uri="{FF2B5EF4-FFF2-40B4-BE49-F238E27FC236}">
                <a16:creationId xmlns:a16="http://schemas.microsoft.com/office/drawing/2014/main" id="{6A198AE6-7175-40E9-9944-946EBB4408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3038475"/>
            <a:ext cx="138112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1" name="Rectangle 31">
            <a:extLst>
              <a:ext uri="{FF2B5EF4-FFF2-40B4-BE49-F238E27FC236}">
                <a16:creationId xmlns:a16="http://schemas.microsoft.com/office/drawing/2014/main" id="{9EB04E50-DAE2-4F78-A0E9-28A952D76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327400"/>
            <a:ext cx="2111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2" name="Line 32">
            <a:extLst>
              <a:ext uri="{FF2B5EF4-FFF2-40B4-BE49-F238E27FC236}">
                <a16:creationId xmlns:a16="http://schemas.microsoft.com/office/drawing/2014/main" id="{DD8D893E-1C12-4E81-BF20-BE23C503D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3201988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3" name="Rectangle 33">
            <a:extLst>
              <a:ext uri="{FF2B5EF4-FFF2-40B4-BE49-F238E27FC236}">
                <a16:creationId xmlns:a16="http://schemas.microsoft.com/office/drawing/2014/main" id="{C5AD3970-37B3-4F36-A6ED-DFB4F3427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4" name="Line 34">
            <a:extLst>
              <a:ext uri="{FF2B5EF4-FFF2-40B4-BE49-F238E27FC236}">
                <a16:creationId xmlns:a16="http://schemas.microsoft.com/office/drawing/2014/main" id="{BA771278-D036-4724-A3C1-15CCF66900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5838" y="3038475"/>
            <a:ext cx="139700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5" name="Rectangle 35">
            <a:extLst>
              <a:ext uri="{FF2B5EF4-FFF2-40B4-BE49-F238E27FC236}">
                <a16:creationId xmlns:a16="http://schemas.microsoft.com/office/drawing/2014/main" id="{D7B4131A-981E-4E58-AEC1-421EB1F28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2468563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6" name="Line 36">
            <a:extLst>
              <a:ext uri="{FF2B5EF4-FFF2-40B4-BE49-F238E27FC236}">
                <a16:creationId xmlns:a16="http://schemas.microsoft.com/office/drawing/2014/main" id="{02278718-7BC4-49F3-A379-2CC2CE0B92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6613" y="2768600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7" name="Rectangle 37">
            <a:extLst>
              <a:ext uri="{FF2B5EF4-FFF2-40B4-BE49-F238E27FC236}">
                <a16:creationId xmlns:a16="http://schemas.microsoft.com/office/drawing/2014/main" id="{F590634F-1ABD-4FEB-8741-219792D35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8" name="Line 38">
            <a:extLst>
              <a:ext uri="{FF2B5EF4-FFF2-40B4-BE49-F238E27FC236}">
                <a16:creationId xmlns:a16="http://schemas.microsoft.com/office/drawing/2014/main" id="{6A046678-7910-457F-AC0A-425E51ABEC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0863" y="3038475"/>
            <a:ext cx="138112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9" name="Rectangle 39">
            <a:extLst>
              <a:ext uri="{FF2B5EF4-FFF2-40B4-BE49-F238E27FC236}">
                <a16:creationId xmlns:a16="http://schemas.microsoft.com/office/drawing/2014/main" id="{F9EA2F4B-24FA-4E2C-AEDD-103A81BB8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2897188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0" name="Line 40">
            <a:extLst>
              <a:ext uri="{FF2B5EF4-FFF2-40B4-BE49-F238E27FC236}">
                <a16:creationId xmlns:a16="http://schemas.microsoft.com/office/drawing/2014/main" id="{E27782C4-6D51-4B96-AF9E-B458A5374B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87475" y="3038475"/>
            <a:ext cx="138113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1" name="Rectangle 41">
            <a:extLst>
              <a:ext uri="{FF2B5EF4-FFF2-40B4-BE49-F238E27FC236}">
                <a16:creationId xmlns:a16="http://schemas.microsoft.com/office/drawing/2014/main" id="{1AF9FC6B-56E1-49AD-9103-F35DBE1DE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756025"/>
            <a:ext cx="2111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2" name="Line 42">
            <a:extLst>
              <a:ext uri="{FF2B5EF4-FFF2-40B4-BE49-F238E27FC236}">
                <a16:creationId xmlns:a16="http://schemas.microsoft.com/office/drawing/2014/main" id="{14A69115-6125-4CA6-89DC-04F1B75EE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3636963"/>
            <a:ext cx="0" cy="119062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3" name="Rectangle 43">
            <a:extLst>
              <a:ext uri="{FF2B5EF4-FFF2-40B4-BE49-F238E27FC236}">
                <a16:creationId xmlns:a16="http://schemas.microsoft.com/office/drawing/2014/main" id="{B1BF3215-E339-49C5-A59D-E42C09E59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208463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4" name="Line 44">
            <a:extLst>
              <a:ext uri="{FF2B5EF4-FFF2-40B4-BE49-F238E27FC236}">
                <a16:creationId xmlns:a16="http://schemas.microsoft.com/office/drawing/2014/main" id="{675BF77D-37EE-4054-B3B1-7E4C7315D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4070350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5" name="Rectangle 45">
            <a:extLst>
              <a:ext uri="{FF2B5EF4-FFF2-40B4-BE49-F238E27FC236}">
                <a16:creationId xmlns:a16="http://schemas.microsoft.com/office/drawing/2014/main" id="{EDC1492A-3697-457F-82C5-A7B87EA29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3756025"/>
            <a:ext cx="2111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6" name="Line 46">
            <a:extLst>
              <a:ext uri="{FF2B5EF4-FFF2-40B4-BE49-F238E27FC236}">
                <a16:creationId xmlns:a16="http://schemas.microsoft.com/office/drawing/2014/main" id="{924B55A6-C92F-429D-853E-2CF65376F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3905250"/>
            <a:ext cx="146050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7" name="Rectangle 47">
            <a:extLst>
              <a:ext uri="{FF2B5EF4-FFF2-40B4-BE49-F238E27FC236}">
                <a16:creationId xmlns:a16="http://schemas.microsoft.com/office/drawing/2014/main" id="{E9B0C4AA-B1D1-4598-9D64-A9BD14598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8" name="Line 48">
            <a:extLst>
              <a:ext uri="{FF2B5EF4-FFF2-40B4-BE49-F238E27FC236}">
                <a16:creationId xmlns:a16="http://schemas.microsoft.com/office/drawing/2014/main" id="{89E25D19-0697-4179-9497-2B69CA8EC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8475"/>
            <a:ext cx="138113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9" name="Rectangle 49">
            <a:extLst>
              <a:ext uri="{FF2B5EF4-FFF2-40B4-BE49-F238E27FC236}">
                <a16:creationId xmlns:a16="http://schemas.microsoft.com/office/drawing/2014/main" id="{28B2D44B-622C-42C7-A45E-4AE8DD91D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450" y="2897188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80" name="Line 50">
            <a:extLst>
              <a:ext uri="{FF2B5EF4-FFF2-40B4-BE49-F238E27FC236}">
                <a16:creationId xmlns:a16="http://schemas.microsoft.com/office/drawing/2014/main" id="{ECCAC5C2-F978-46C0-A3E5-0F8A7944A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7588" y="3038475"/>
            <a:ext cx="139700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81" name="Rectangle 51">
            <a:extLst>
              <a:ext uri="{FF2B5EF4-FFF2-40B4-BE49-F238E27FC236}">
                <a16:creationId xmlns:a16="http://schemas.microsoft.com/office/drawing/2014/main" id="{457A1E44-E0E0-43BD-AF76-4322B408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3327400"/>
            <a:ext cx="2111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82" name="Line 52">
            <a:extLst>
              <a:ext uri="{FF2B5EF4-FFF2-40B4-BE49-F238E27FC236}">
                <a16:creationId xmlns:a16="http://schemas.microsoft.com/office/drawing/2014/main" id="{771712CF-8A88-4152-986D-8169B516D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8363" y="3201988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ACA00A-A93B-45AE-8EDB-ACA53028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8E2C-3045-460B-8F06-C44A286AED38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932530-CCCA-4A5C-B592-99BE6FDF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>
            <a:extLst>
              <a:ext uri="{FF2B5EF4-FFF2-40B4-BE49-F238E27FC236}">
                <a16:creationId xmlns:a16="http://schemas.microsoft.com/office/drawing/2014/main" id="{FE9E4864-C7FE-4C9D-B573-9D271A0DF2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590800"/>
          <a:ext cx="4529138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7" r:id="rId3" imgW="1199160" imgH="361800" progId="ChemDraw.Document.6.0">
                  <p:embed/>
                </p:oleObj>
              </mc:Choice>
              <mc:Fallback>
                <p:oleObj r:id="rId3" imgW="1199160" imgH="3618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590800"/>
                        <a:ext cx="4529138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TextBox 2">
            <a:extLst>
              <a:ext uri="{FF2B5EF4-FFF2-40B4-BE49-F238E27FC236}">
                <a16:creationId xmlns:a16="http://schemas.microsoft.com/office/drawing/2014/main" id="{393A6F50-40A7-4006-9E47-62D128CFC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1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0" name="TextBox 3">
            <a:extLst>
              <a:ext uri="{FF2B5EF4-FFF2-40B4-BE49-F238E27FC236}">
                <a16:creationId xmlns:a16="http://schemas.microsoft.com/office/drawing/2014/main" id="{A267724C-6249-452B-A141-AA14857C6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2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1" name="TextBox 4">
            <a:extLst>
              <a:ext uri="{FF2B5EF4-FFF2-40B4-BE49-F238E27FC236}">
                <a16:creationId xmlns:a16="http://schemas.microsoft.com/office/drawing/2014/main" id="{9A7CCE02-E722-4A27-97E1-A032DF07B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3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2" name="TextBox 5">
            <a:extLst>
              <a:ext uri="{FF2B5EF4-FFF2-40B4-BE49-F238E27FC236}">
                <a16:creationId xmlns:a16="http://schemas.microsoft.com/office/drawing/2014/main" id="{535CE335-BE07-4CC3-8363-421D4D63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4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3" name="TextBox 6">
            <a:extLst>
              <a:ext uri="{FF2B5EF4-FFF2-40B4-BE49-F238E27FC236}">
                <a16:creationId xmlns:a16="http://schemas.microsoft.com/office/drawing/2014/main" id="{B7092FD0-94D7-42F6-9A60-4193D3D91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5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4" name="TextBox 7">
            <a:extLst>
              <a:ext uri="{FF2B5EF4-FFF2-40B4-BE49-F238E27FC236}">
                <a16:creationId xmlns:a16="http://schemas.microsoft.com/office/drawing/2014/main" id="{DCC86441-7DF1-4491-9FD7-62A1BCCAB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6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5" name="TextBox 8">
            <a:extLst>
              <a:ext uri="{FF2B5EF4-FFF2-40B4-BE49-F238E27FC236}">
                <a16:creationId xmlns:a16="http://schemas.microsoft.com/office/drawing/2014/main" id="{42CDB27D-96A1-4CA7-8E81-DFD887008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6" name="TextBox 9">
            <a:extLst>
              <a:ext uri="{FF2B5EF4-FFF2-40B4-BE49-F238E27FC236}">
                <a16:creationId xmlns:a16="http://schemas.microsoft.com/office/drawing/2014/main" id="{6477E8C6-8111-49EB-840A-F67AC7977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7" name="TextBox 10">
            <a:extLst>
              <a:ext uri="{FF2B5EF4-FFF2-40B4-BE49-F238E27FC236}">
                <a16:creationId xmlns:a16="http://schemas.microsoft.com/office/drawing/2014/main" id="{6DAC02FD-8DC5-463C-87D9-0EB30C7C3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8" name="TextBox 11">
            <a:extLst>
              <a:ext uri="{FF2B5EF4-FFF2-40B4-BE49-F238E27FC236}">
                <a16:creationId xmlns:a16="http://schemas.microsoft.com/office/drawing/2014/main" id="{1BF549B8-0371-4074-9801-0FC5C96A7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9" name="TextBox 12">
            <a:extLst>
              <a:ext uri="{FF2B5EF4-FFF2-40B4-BE49-F238E27FC236}">
                <a16:creationId xmlns:a16="http://schemas.microsoft.com/office/drawing/2014/main" id="{DF79CFEF-208C-4393-B312-BD5D29FE6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70" name="TextBox 13">
            <a:extLst>
              <a:ext uri="{FF2B5EF4-FFF2-40B4-BE49-F238E27FC236}">
                <a16:creationId xmlns:a16="http://schemas.microsoft.com/office/drawing/2014/main" id="{56E25F87-C644-474F-AF72-039C39655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grpSp>
        <p:nvGrpSpPr>
          <p:cNvPr id="19471" name="Group 15">
            <a:extLst>
              <a:ext uri="{FF2B5EF4-FFF2-40B4-BE49-F238E27FC236}">
                <a16:creationId xmlns:a16="http://schemas.microsoft.com/office/drawing/2014/main" id="{0ACD6124-ED79-4A2C-A56E-FAE934A40AC3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1865313"/>
            <a:ext cx="800100" cy="1006475"/>
            <a:chOff x="0" y="0"/>
            <a:chExt cx="504" cy="634"/>
          </a:xfrm>
        </p:grpSpPr>
        <p:pic>
          <p:nvPicPr>
            <p:cNvPr id="19482" name="L 形 14">
              <a:extLst>
                <a:ext uri="{FF2B5EF4-FFF2-40B4-BE49-F238E27FC236}">
                  <a16:creationId xmlns:a16="http://schemas.microsoft.com/office/drawing/2014/main" id="{B36C4FE6-ABB3-4D9A-9616-E413552EB72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83" name="Text Box 17">
              <a:extLst>
                <a:ext uri="{FF2B5EF4-FFF2-40B4-BE49-F238E27FC236}">
                  <a16:creationId xmlns:a16="http://schemas.microsoft.com/office/drawing/2014/main" id="{E5CDE6DD-90FB-4CF7-8348-2ECF2F994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7977372">
              <a:off x="157" y="175"/>
              <a:ext cx="192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19472" name="Group 18">
            <a:extLst>
              <a:ext uri="{FF2B5EF4-FFF2-40B4-BE49-F238E27FC236}">
                <a16:creationId xmlns:a16="http://schemas.microsoft.com/office/drawing/2014/main" id="{CEA3617B-C7A5-4F3E-8D39-0F12445B47F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3902075"/>
            <a:ext cx="800100" cy="1004888"/>
            <a:chOff x="0" y="0"/>
            <a:chExt cx="504" cy="633"/>
          </a:xfrm>
        </p:grpSpPr>
        <p:pic>
          <p:nvPicPr>
            <p:cNvPr id="19480" name="L 形 15">
              <a:extLst>
                <a:ext uri="{FF2B5EF4-FFF2-40B4-BE49-F238E27FC236}">
                  <a16:creationId xmlns:a16="http://schemas.microsoft.com/office/drawing/2014/main" id="{8679D86C-3D13-4D2B-ADF5-46D7FDD3176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4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81" name="Text Box 20">
              <a:extLst>
                <a:ext uri="{FF2B5EF4-FFF2-40B4-BE49-F238E27FC236}">
                  <a16:creationId xmlns:a16="http://schemas.microsoft.com/office/drawing/2014/main" id="{24B0672E-72B3-492A-A088-6A74ADBF2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7977372">
              <a:off x="157" y="173"/>
              <a:ext cx="192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19473" name="TextBox 16">
            <a:extLst>
              <a:ext uri="{FF2B5EF4-FFF2-40B4-BE49-F238E27FC236}">
                <a16:creationId xmlns:a16="http://schemas.microsoft.com/office/drawing/2014/main" id="{7CF9D90A-F043-4227-A5BA-E8B446287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133600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[2,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,5]</a:t>
            </a:r>
            <a:endParaRPr lang="zh-CN" altLang="en-US" sz="24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74" name="TextBox 17">
            <a:extLst>
              <a:ext uri="{FF2B5EF4-FFF2-40B4-BE49-F238E27FC236}">
                <a16:creationId xmlns:a16="http://schemas.microsoft.com/office/drawing/2014/main" id="{6ED22EF9-B189-4CB4-8137-03ECB536F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114800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[2,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,5]</a:t>
            </a:r>
            <a:endParaRPr lang="zh-CN" altLang="en-US" sz="24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cxnSp>
        <p:nvCxnSpPr>
          <p:cNvPr id="19475" name="直接箭头连接符 19">
            <a:extLst>
              <a:ext uri="{FF2B5EF4-FFF2-40B4-BE49-F238E27FC236}">
                <a16:creationId xmlns:a16="http://schemas.microsoft.com/office/drawing/2014/main" id="{1118218B-131A-4199-A89E-B895C82AB250}"/>
              </a:ext>
            </a:extLst>
          </p:cNvPr>
          <p:cNvCxnSpPr>
            <a:cxnSpLocks noChangeShapeType="1"/>
            <a:stCxn id="19473" idx="2"/>
            <a:endCxn id="19474" idx="0"/>
          </p:cNvCxnSpPr>
          <p:nvPr/>
        </p:nvCxnSpPr>
        <p:spPr bwMode="auto">
          <a:xfrm>
            <a:off x="7162800" y="2590800"/>
            <a:ext cx="0" cy="152400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ffectLst>
            <a:outerShdw dist="38100" dir="5400000" algn="ctr" rotWithShape="0">
              <a:srgbClr val="0031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3338B7D-5332-45BF-87F6-0438314F5E68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4267200"/>
            <a:ext cx="1047750" cy="1169988"/>
            <a:chOff x="0" y="0"/>
            <a:chExt cx="1582" cy="1325"/>
          </a:xfrm>
        </p:grpSpPr>
        <p:pic>
          <p:nvPicPr>
            <p:cNvPr id="19478" name="半闭框 20">
              <a:extLst>
                <a:ext uri="{FF2B5EF4-FFF2-40B4-BE49-F238E27FC236}">
                  <a16:creationId xmlns:a16="http://schemas.microsoft.com/office/drawing/2014/main" id="{9B1AE1DB-D880-49FA-968C-8E6E93567C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9" name="Text Box 26">
              <a:extLst>
                <a:ext uri="{FF2B5EF4-FFF2-40B4-BE49-F238E27FC236}">
                  <a16:creationId xmlns:a16="http://schemas.microsoft.com/office/drawing/2014/main" id="{782792B5-D890-459D-B346-08693C5BC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41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19477" name="Text Box 27">
            <a:extLst>
              <a:ext uri="{FF2B5EF4-FFF2-40B4-BE49-F238E27FC236}">
                <a16:creationId xmlns:a16="http://schemas.microsoft.com/office/drawing/2014/main" id="{D1489889-FCF4-4288-87FB-318CE02C2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43000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3300"/>
                </a:solidFill>
                <a:ea typeface="黑体" panose="02010609060101010101" pitchFamily="49" charset="-122"/>
              </a:rPr>
              <a:t>最低系列规则亦用于编号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E5EDEC-F7F2-4D4F-9DEA-8C37A7E9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926B-754E-42C5-8C38-8BA4DDB13CEA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D58C56-4EC6-4CD4-AFF9-87D21D7B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5">
            <a:extLst>
              <a:ext uri="{FF2B5EF4-FFF2-40B4-BE49-F238E27FC236}">
                <a16:creationId xmlns:a16="http://schemas.microsoft.com/office/drawing/2014/main" id="{75FC6746-BC19-4635-B032-34EEE6404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3400"/>
            <a:ext cx="51815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660033"/>
                </a:solidFill>
                <a:ea typeface="黑体" panose="02010609060101010101" pitchFamily="49" charset="-122"/>
              </a:rPr>
              <a:t>基团大小的判定（顺序规则）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36BBAB73-3BE7-4237-87E1-9AA151C35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428875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chemeClr val="bg1"/>
                </a:solidFill>
                <a:ea typeface="黑体" panose="02010609060101010101" pitchFamily="49" charset="-122"/>
              </a:rPr>
              <a:t>       </a:t>
            </a:r>
          </a:p>
        </p:txBody>
      </p:sp>
      <p:sp>
        <p:nvSpPr>
          <p:cNvPr id="20484" name="Text Box 3">
            <a:extLst>
              <a:ext uri="{FF2B5EF4-FFF2-40B4-BE49-F238E27FC236}">
                <a16:creationId xmlns:a16="http://schemas.microsoft.com/office/drawing/2014/main" id="{FBF8CAE7-5373-4A7C-A7CA-C7D5BB45B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371600"/>
            <a:ext cx="76200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19138" indent="-7191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>
                <a:solidFill>
                  <a:srgbClr val="660033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2400" b="1">
                <a:solidFill>
                  <a:schemeClr val="accent1"/>
                </a:solidFill>
                <a:ea typeface="黑体" panose="02010609060101010101" pitchFamily="49" charset="-122"/>
              </a:rPr>
              <a:t>单原子取代基</a:t>
            </a: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：按原子序数大小排列，原子序数大的顺序大，原子序数小的顺序小。</a:t>
            </a:r>
          </a:p>
        </p:txBody>
      </p:sp>
      <p:graphicFrame>
        <p:nvGraphicFramePr>
          <p:cNvPr id="20485" name="Object 4">
            <a:extLst>
              <a:ext uri="{FF2B5EF4-FFF2-40B4-BE49-F238E27FC236}">
                <a16:creationId xmlns:a16="http://schemas.microsoft.com/office/drawing/2014/main" id="{46F936CD-F281-447E-A524-8B8DDC1969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063" y="2905125"/>
          <a:ext cx="39306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2" r:id="rId3" imgW="3350260" imgH="612140" progId="ChemDraw.Document.6.0">
                  <p:embed/>
                </p:oleObj>
              </mc:Choice>
              <mc:Fallback>
                <p:oleObj r:id="rId3" imgW="3350260" imgH="6121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2905125"/>
                        <a:ext cx="39306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29">
            <a:extLst>
              <a:ext uri="{FF2B5EF4-FFF2-40B4-BE49-F238E27FC236}">
                <a16:creationId xmlns:a16="http://schemas.microsoft.com/office/drawing/2014/main" id="{AE661556-F6E2-4D0E-9B61-54D8A6294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6788" y="2752725"/>
          <a:ext cx="36782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3" r:id="rId5" imgW="3310920" imgH="969840" progId="ChemDraw.Document.6.0">
                  <p:embed/>
                </p:oleObj>
              </mc:Choice>
              <mc:Fallback>
                <p:oleObj r:id="rId5" imgW="3310920" imgH="969840" progId="ChemDraw.Document.6.0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752725"/>
                        <a:ext cx="367823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2">
            <a:extLst>
              <a:ext uri="{FF2B5EF4-FFF2-40B4-BE49-F238E27FC236}">
                <a16:creationId xmlns:a16="http://schemas.microsoft.com/office/drawing/2014/main" id="{C492D9E9-D512-4D57-B505-BF5EC779F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4081463"/>
            <a:ext cx="7086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多原子取代基</a:t>
            </a:r>
            <a:r>
              <a:rPr lang="zh-CN" altLang="en-US" sz="24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：先比较第一个原子</a:t>
            </a:r>
          </a:p>
        </p:txBody>
      </p:sp>
      <p:graphicFrame>
        <p:nvGraphicFramePr>
          <p:cNvPr id="20488" name="Object 3">
            <a:extLst>
              <a:ext uri="{FF2B5EF4-FFF2-40B4-BE49-F238E27FC236}">
                <a16:creationId xmlns:a16="http://schemas.microsoft.com/office/drawing/2014/main" id="{B3D7C90C-2DC9-49C7-955B-99291584AF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450" y="4953000"/>
          <a:ext cx="4691063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4" r:id="rId7" imgW="4333240" imgH="1163320" progId="ChemDraw.Document.5.0">
                  <p:embed/>
                </p:oleObj>
              </mc:Choice>
              <mc:Fallback>
                <p:oleObj r:id="rId7" imgW="4333240" imgH="1163320" progId="ChemDraw.Document.5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4953000"/>
                        <a:ext cx="4691063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Object 4">
            <a:extLst>
              <a:ext uri="{FF2B5EF4-FFF2-40B4-BE49-F238E27FC236}">
                <a16:creationId xmlns:a16="http://schemas.microsoft.com/office/drawing/2014/main" id="{1925902F-9DCD-49DC-A1E4-BE3D5CE80F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4700" y="5230813"/>
          <a:ext cx="5207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5" r:id="rId9" imgW="4107180" imgH="2192020" progId="ChemDraw.Document.5.0">
                  <p:embed/>
                </p:oleObj>
              </mc:Choice>
              <mc:Fallback>
                <p:oleObj r:id="rId9" imgW="4107180" imgH="2192020" progId="ChemDraw.Document.5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7630"/>
                      <a:stretch>
                        <a:fillRect/>
                      </a:stretch>
                    </p:blipFill>
                    <p:spPr bwMode="auto">
                      <a:xfrm>
                        <a:off x="5854700" y="5230813"/>
                        <a:ext cx="52070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5EFA07-28CA-45A4-9CF6-F1B26441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DD37-A8D0-4961-ADEB-20BE9B724A74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885BE2-7E4A-4705-B144-BD14F17D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5B772432-D04D-4370-86E1-9006BF334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35000"/>
            <a:ext cx="77724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200" b="1">
                <a:solidFill>
                  <a:srgbClr val="660033"/>
                </a:solidFill>
                <a:ea typeface="黑体" panose="02010609060101010101" pitchFamily="49" charset="-122"/>
              </a:rPr>
              <a:t>    如果两个多原子基团的第一个原子相同，则比较与它</a:t>
            </a:r>
            <a:r>
              <a:rPr lang="zh-CN" altLang="en-US" sz="2200" b="1">
                <a:solidFill>
                  <a:schemeClr val="accent1"/>
                </a:solidFill>
                <a:ea typeface="黑体" panose="02010609060101010101" pitchFamily="49" charset="-122"/>
              </a:rPr>
              <a:t>直接</a:t>
            </a:r>
            <a:r>
              <a:rPr lang="zh-CN" altLang="en-US" sz="2200" b="1">
                <a:solidFill>
                  <a:srgbClr val="660033"/>
                </a:solidFill>
                <a:ea typeface="黑体" panose="02010609060101010101" pitchFamily="49" charset="-122"/>
              </a:rPr>
              <a:t>相连的其他原子，比较时，按原子序数排列，先比较最大的一个，仍相同，再顺序比较居中的、最小的。</a:t>
            </a:r>
          </a:p>
        </p:txBody>
      </p:sp>
      <p:grpSp>
        <p:nvGrpSpPr>
          <p:cNvPr id="21507" name="组合 3">
            <a:extLst>
              <a:ext uri="{FF2B5EF4-FFF2-40B4-BE49-F238E27FC236}">
                <a16:creationId xmlns:a16="http://schemas.microsoft.com/office/drawing/2014/main" id="{5F361FB6-EE10-47FA-BC04-22D481C58EDB}"/>
              </a:ext>
            </a:extLst>
          </p:cNvPr>
          <p:cNvGrpSpPr>
            <a:grpSpLocks/>
          </p:cNvGrpSpPr>
          <p:nvPr/>
        </p:nvGrpSpPr>
        <p:grpSpPr bwMode="auto">
          <a:xfrm>
            <a:off x="5934075" y="2266950"/>
            <a:ext cx="2752725" cy="1273175"/>
            <a:chOff x="5153187" y="2438426"/>
            <a:chExt cx="2752092" cy="1273277"/>
          </a:xfrm>
        </p:grpSpPr>
        <p:sp>
          <p:nvSpPr>
            <p:cNvPr id="21524" name="左大括号 28">
              <a:extLst>
                <a:ext uri="{FF2B5EF4-FFF2-40B4-BE49-F238E27FC236}">
                  <a16:creationId xmlns:a16="http://schemas.microsoft.com/office/drawing/2014/main" id="{EC5A84CC-3033-47E5-8953-90BCA57B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187" y="2711271"/>
              <a:ext cx="174926" cy="636639"/>
            </a:xfrm>
            <a:prstGeom prst="leftBrace">
              <a:avLst>
                <a:gd name="adj1" fmla="val 8324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>
              <a:outerShdw dist="38100" dir="5400000" algn="ctr" rotWithShape="0">
                <a:srgbClr val="003148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sp>
          <p:nvSpPr>
            <p:cNvPr id="21525" name="TextBox 29">
              <a:extLst>
                <a:ext uri="{FF2B5EF4-FFF2-40B4-BE49-F238E27FC236}">
                  <a16:creationId xmlns:a16="http://schemas.microsoft.com/office/drawing/2014/main" id="{161585DE-6E67-45ED-A72D-F6E882972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346" y="2529374"/>
              <a:ext cx="1263928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-C(Cl,H,H)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6" name="TextBox 30">
              <a:extLst>
                <a:ext uri="{FF2B5EF4-FFF2-40B4-BE49-F238E27FC236}">
                  <a16:creationId xmlns:a16="http://schemas.microsoft.com/office/drawing/2014/main" id="{288A8B2A-B16D-4224-865C-44F8E4686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346" y="3179276"/>
              <a:ext cx="1275933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-C(F,  F,H)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7" name="矩形 31">
              <a:extLst>
                <a:ext uri="{FF2B5EF4-FFF2-40B4-BE49-F238E27FC236}">
                  <a16:creationId xmlns:a16="http://schemas.microsoft.com/office/drawing/2014/main" id="{C49B6EDE-C435-4D91-971D-93AA500FA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0648" y="2438426"/>
              <a:ext cx="329273" cy="1273277"/>
            </a:xfrm>
            <a:prstGeom prst="rect">
              <a:avLst/>
            </a:prstGeom>
            <a:noFill/>
            <a:ln w="25400">
              <a:solidFill>
                <a:srgbClr val="0BD0D9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graphicFrame>
          <p:nvGraphicFramePr>
            <p:cNvPr id="21528" name="Object 4">
              <a:extLst>
                <a:ext uri="{FF2B5EF4-FFF2-40B4-BE49-F238E27FC236}">
                  <a16:creationId xmlns:a16="http://schemas.microsoft.com/office/drawing/2014/main" id="{706A871A-E98A-4AD8-A042-A03926D1B7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82992" y="2597586"/>
            <a:ext cx="1169605" cy="1023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5" r:id="rId3" imgW="620280" imgH="486000" progId="ChemDraw.Document.6.0">
                    <p:embed/>
                  </p:oleObj>
                </mc:Choice>
                <mc:Fallback>
                  <p:oleObj r:id="rId3" imgW="620280" imgH="48600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2992" y="2597586"/>
                          <a:ext cx="1169605" cy="1023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08" name="组合 2">
            <a:extLst>
              <a:ext uri="{FF2B5EF4-FFF2-40B4-BE49-F238E27FC236}">
                <a16:creationId xmlns:a16="http://schemas.microsoft.com/office/drawing/2014/main" id="{A6C0AC89-195B-4914-9B79-15760A575D83}"/>
              </a:ext>
            </a:extLst>
          </p:cNvPr>
          <p:cNvGrpSpPr>
            <a:grpSpLocks/>
          </p:cNvGrpSpPr>
          <p:nvPr/>
        </p:nvGrpSpPr>
        <p:grpSpPr bwMode="auto">
          <a:xfrm>
            <a:off x="525463" y="2365375"/>
            <a:ext cx="4732337" cy="1273175"/>
            <a:chOff x="1522609" y="3984549"/>
            <a:chExt cx="4732273" cy="1273277"/>
          </a:xfrm>
        </p:grpSpPr>
        <p:sp>
          <p:nvSpPr>
            <p:cNvPr id="21513" name="左大括号 33">
              <a:extLst>
                <a:ext uri="{FF2B5EF4-FFF2-40B4-BE49-F238E27FC236}">
                  <a16:creationId xmlns:a16="http://schemas.microsoft.com/office/drawing/2014/main" id="{085AAA0B-A9B1-43C5-B604-44560919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609" y="4280131"/>
              <a:ext cx="173211" cy="636639"/>
            </a:xfrm>
            <a:prstGeom prst="leftBrace">
              <a:avLst>
                <a:gd name="adj1" fmla="val 8338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>
              <a:outerShdw dist="38100" dir="5400000" algn="ctr" rotWithShape="0">
                <a:srgbClr val="003148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sp>
          <p:nvSpPr>
            <p:cNvPr id="21514" name="TextBox 34">
              <a:extLst>
                <a:ext uri="{FF2B5EF4-FFF2-40B4-BE49-F238E27FC236}">
                  <a16:creationId xmlns:a16="http://schemas.microsoft.com/office/drawing/2014/main" id="{5664C9AE-35CC-48A2-82B7-90BE1CC42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009" y="4098234"/>
              <a:ext cx="1198759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15" name="TextBox 35">
              <a:extLst>
                <a:ext uri="{FF2B5EF4-FFF2-40B4-BE49-F238E27FC236}">
                  <a16:creationId xmlns:a16="http://schemas.microsoft.com/office/drawing/2014/main" id="{E89A6D35-A7C2-4A14-9DEC-7B3D51894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009" y="4748136"/>
              <a:ext cx="1198759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16" name="矩形 36">
              <a:extLst>
                <a:ext uri="{FF2B5EF4-FFF2-40B4-BE49-F238E27FC236}">
                  <a16:creationId xmlns:a16="http://schemas.microsoft.com/office/drawing/2014/main" id="{B8AAB21B-841F-4C85-AEC5-FF934FA1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107" y="3984549"/>
              <a:ext cx="330988" cy="1273277"/>
            </a:xfrm>
            <a:prstGeom prst="rect">
              <a:avLst/>
            </a:prstGeom>
            <a:noFill/>
            <a:ln w="25400">
              <a:solidFill>
                <a:srgbClr val="0BD0D9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graphicFrame>
          <p:nvGraphicFramePr>
            <p:cNvPr id="21517" name="Object 6">
              <a:extLst>
                <a:ext uri="{FF2B5EF4-FFF2-40B4-BE49-F238E27FC236}">
                  <a16:creationId xmlns:a16="http://schemas.microsoft.com/office/drawing/2014/main" id="{ABADD3B1-E8F5-4AD9-BFA5-D52494A52B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52415" y="4139919"/>
            <a:ext cx="1920759" cy="1026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6" r:id="rId5" imgW="1016280" imgH="487800" progId="ChemDraw.Document.6.0">
                    <p:embed/>
                  </p:oleObj>
                </mc:Choice>
                <mc:Fallback>
                  <p:oleObj r:id="rId5" imgW="1016280" imgH="487800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415" y="4139919"/>
                          <a:ext cx="1920759" cy="10269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8" name="TextBox 39">
              <a:extLst>
                <a:ext uri="{FF2B5EF4-FFF2-40B4-BE49-F238E27FC236}">
                  <a16:creationId xmlns:a16="http://schemas.microsoft.com/office/drawing/2014/main" id="{A78CB8D4-AA56-4A4C-BDC8-CBDC91410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123" y="4090655"/>
              <a:ext cx="1198759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-C(H,H,H)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19" name="TextBox 40">
              <a:extLst>
                <a:ext uri="{FF2B5EF4-FFF2-40B4-BE49-F238E27FC236}">
                  <a16:creationId xmlns:a16="http://schemas.microsoft.com/office/drawing/2014/main" id="{90D04FA2-96EE-4B4A-8497-713B20D75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123" y="4742452"/>
              <a:ext cx="1198759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0" name="TextBox 41">
              <a:extLst>
                <a:ext uri="{FF2B5EF4-FFF2-40B4-BE49-F238E27FC236}">
                  <a16:creationId xmlns:a16="http://schemas.microsoft.com/office/drawing/2014/main" id="{A9156699-2480-42C1-9D22-E51B04FDC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2509" y="4439291"/>
              <a:ext cx="476760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1" name="TextBox 42">
              <a:extLst>
                <a:ext uri="{FF2B5EF4-FFF2-40B4-BE49-F238E27FC236}">
                  <a16:creationId xmlns:a16="http://schemas.microsoft.com/office/drawing/2014/main" id="{1B6CC413-E4AD-4CA3-9BAC-8D28DC1A3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143" y="4439291"/>
              <a:ext cx="475045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2" name="TextBox 43">
              <a:extLst>
                <a:ext uri="{FF2B5EF4-FFF2-40B4-BE49-F238E27FC236}">
                  <a16:creationId xmlns:a16="http://schemas.microsoft.com/office/drawing/2014/main" id="{DDE32A92-0B88-479B-B489-A76649E01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28" y="4439291"/>
              <a:ext cx="475045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3" name="TextBox 44">
              <a:extLst>
                <a:ext uri="{FF2B5EF4-FFF2-40B4-BE49-F238E27FC236}">
                  <a16:creationId xmlns:a16="http://schemas.microsoft.com/office/drawing/2014/main" id="{E5E83514-D3A2-4CC4-BA68-A6922A5C7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594" y="4439291"/>
              <a:ext cx="475045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21509" name="Text Box 26">
            <a:extLst>
              <a:ext uri="{FF2B5EF4-FFF2-40B4-BE49-F238E27FC236}">
                <a16:creationId xmlns:a16="http://schemas.microsoft.com/office/drawing/2014/main" id="{0CFA6922-AF04-467C-B440-EE41F0E29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09950"/>
            <a:ext cx="188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</a:rPr>
              <a:t>不走回头路</a:t>
            </a:r>
          </a:p>
        </p:txBody>
      </p:sp>
      <p:sp>
        <p:nvSpPr>
          <p:cNvPr id="21510" name="Text Box 3">
            <a:extLst>
              <a:ext uri="{FF2B5EF4-FFF2-40B4-BE49-F238E27FC236}">
                <a16:creationId xmlns:a16="http://schemas.microsoft.com/office/drawing/2014/main" id="{C076CB88-D469-4351-B1D3-910F5EE3B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4267200"/>
            <a:ext cx="81407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2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含有双键或叁键的基团，可</a:t>
            </a:r>
            <a:r>
              <a:rPr lang="zh-CN" altLang="en-US" sz="22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认为</a:t>
            </a:r>
            <a:r>
              <a:rPr lang="zh-CN" altLang="en-US" sz="22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连有两个或叁个相同的原子。</a:t>
            </a:r>
          </a:p>
        </p:txBody>
      </p:sp>
      <p:pic>
        <p:nvPicPr>
          <p:cNvPr id="23586" name="Picture 34" descr="E:\有机化学\有机课程\图片\图片28.tif">
            <a:extLst>
              <a:ext uri="{FF2B5EF4-FFF2-40B4-BE49-F238E27FC236}">
                <a16:creationId xmlns:a16="http://schemas.microsoft.com/office/drawing/2014/main" id="{140B3638-9A8C-48FF-97D3-96F511DC5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278539" y="5001686"/>
            <a:ext cx="4396148" cy="11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E:\有机化学\有机课程\图片\图片28.tif">
            <a:extLst>
              <a:ext uri="{FF2B5EF4-FFF2-40B4-BE49-F238E27FC236}">
                <a16:creationId xmlns:a16="http://schemas.microsoft.com/office/drawing/2014/main" id="{9AEC904A-13FA-48E8-BF83-4B18929F4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b="54665"/>
          <a:stretch/>
        </p:blipFill>
        <p:spPr bwMode="auto">
          <a:xfrm>
            <a:off x="299007" y="5090220"/>
            <a:ext cx="3742009" cy="10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98A517-B203-4F13-B92D-7D31BD5D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687-0F22-4A82-8D3E-ABAB85A87A1B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4EA9AA-E450-46D8-B1E3-AC8A8DD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80818D87-0371-4DD4-B14A-E95E0CCD4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4438"/>
            <a:ext cx="78486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00113" indent="-900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小原则三：如果两个不同取代基所取代的位置按两种编号法位号相同，则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从顺序较小基团的一端开始编号</a:t>
            </a: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2531" name="Text Box 4">
            <a:extLst>
              <a:ext uri="{FF2B5EF4-FFF2-40B4-BE49-F238E27FC236}">
                <a16:creationId xmlns:a16="http://schemas.microsoft.com/office/drawing/2014/main" id="{226D83CB-BF4C-45AD-97A9-09C93DF53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67000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小原则四：书写时顺序较小的基团列于前</a:t>
            </a:r>
          </a:p>
        </p:txBody>
      </p:sp>
      <p:graphicFrame>
        <p:nvGraphicFramePr>
          <p:cNvPr id="22532" name="Object 5">
            <a:extLst>
              <a:ext uri="{FF2B5EF4-FFF2-40B4-BE49-F238E27FC236}">
                <a16:creationId xmlns:a16="http://schemas.microsoft.com/office/drawing/2014/main" id="{5C758954-4214-4B3F-BBC4-F89EA73AC3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3733800"/>
          <a:ext cx="6934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7" r:id="rId3" imgW="5090160" imgH="1234440" progId="ChemDraw.Document.5.0">
                  <p:embed/>
                </p:oleObj>
              </mc:Choice>
              <mc:Fallback>
                <p:oleObj r:id="rId3" imgW="5090160" imgH="1234440" progId="ChemDraw.Document.5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3019"/>
                      <a:stretch>
                        <a:fillRect/>
                      </a:stretch>
                    </p:blipFill>
                    <p:spPr bwMode="auto">
                      <a:xfrm>
                        <a:off x="1066800" y="3733800"/>
                        <a:ext cx="6934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7">
            <a:extLst>
              <a:ext uri="{FF2B5EF4-FFF2-40B4-BE49-F238E27FC236}">
                <a16:creationId xmlns:a16="http://schemas.microsoft.com/office/drawing/2014/main" id="{554E1C0E-6FC5-4218-AF97-19C26CB70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1816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4-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丙基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-8-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异丙基十一烷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1EDAA1-C10C-4B46-909E-C1713EF4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B819A-0614-439A-9964-B88A70E1C7C2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498AB8-72A0-40D9-9A46-CCCDBB16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D268295-6DCE-4170-B524-24D22DF1FB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5625"/>
            <a:ext cx="26670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Content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9CCDBEE-DB1E-4CDC-86C9-CD0E44FF84E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3048000"/>
            <a:ext cx="5943600" cy="2057400"/>
          </a:xfrm>
        </p:spPr>
        <p:txBody>
          <a:bodyPr/>
          <a:lstStyle/>
          <a:p>
            <a:pPr marL="715963" indent="-715963" eaLnBrk="1" hangingPunct="1">
              <a:lnSpc>
                <a:spcPct val="200000"/>
              </a:lnSpc>
              <a:buFont typeface="Calibri" panose="020F0502020204030204" pitchFamily="34" charset="0"/>
              <a:buNone/>
            </a:pPr>
            <a:r>
              <a:rPr lang="en-US" altLang="zh-CN" sz="3200" b="1" dirty="0">
                <a:solidFill>
                  <a:schemeClr val="tx2"/>
                </a:solidFill>
                <a:latin typeface="Arial" panose="020B0604020202020204" pitchFamily="34" charset="0"/>
              </a:rPr>
              <a:t>2.1    Alkanes — </a:t>
            </a:r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</a:rPr>
              <a:t>烷烃</a:t>
            </a:r>
            <a:endParaRPr lang="en-US" altLang="zh-CN" sz="32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715963" indent="-715963" eaLnBrk="1" hangingPunct="1">
              <a:lnSpc>
                <a:spcPct val="200000"/>
              </a:lnSpc>
              <a:buFont typeface="Wingdings 2" panose="05020102010507070707" pitchFamily="18" charset="2"/>
              <a:buNone/>
            </a:pPr>
            <a:r>
              <a:rPr lang="en-US" altLang="zh-CN" sz="3200" b="1" dirty="0">
                <a:solidFill>
                  <a:schemeClr val="tx2"/>
                </a:solidFill>
                <a:latin typeface="Arial" panose="020B0604020202020204" pitchFamily="34" charset="0"/>
              </a:rPr>
              <a:t>2.2    Cycloalkanes— </a:t>
            </a:r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</a:rPr>
              <a:t>环烷烃</a:t>
            </a:r>
            <a:endParaRPr lang="en-US" altLang="zh-CN" sz="32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AutoShape 4">
            <a:extLst>
              <a:ext uri="{FF2B5EF4-FFF2-40B4-BE49-F238E27FC236}">
                <a16:creationId xmlns:a16="http://schemas.microsoft.com/office/drawing/2014/main" id="{85AF80FC-8415-4C84-9E87-B80CE556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2514624"/>
            <a:ext cx="7512050" cy="3124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66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5E71ED-20F1-48E6-AFEC-286156C2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7EF3-D27C-4713-8754-B59FE2622E1D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E1C2D1-ECDF-4677-B4CA-691648F6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102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96082FAC-72ED-4712-AB49-6D7176044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43000"/>
            <a:ext cx="807720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00113" indent="-900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小原则五：如支链上还有取代基，则从与主链相连的碳原子开始，将支链的碳原子依次编号，支链上取代基的位置就由这个编号所得的位号表示。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937ED3F7-04EF-4DB6-A612-34217D7511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89005"/>
              </p:ext>
            </p:extLst>
          </p:nvPr>
        </p:nvGraphicFramePr>
        <p:xfrm>
          <a:off x="597277" y="2895614"/>
          <a:ext cx="7949445" cy="2666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name="CS ChemDraw Drawing" r:id="rId3" imgW="5100120" imgH="1711800" progId="ChemDraw.Document.6.0">
                  <p:embed/>
                </p:oleObj>
              </mc:Choice>
              <mc:Fallback>
                <p:oleObj name="CS ChemDraw Drawing" r:id="rId3" imgW="5100120" imgH="1711800" progId="ChemDraw.Document.6.0">
                  <p:embed/>
                  <p:pic>
                    <p:nvPicPr>
                      <p:cNvPr id="177156" name="Object 4">
                        <a:extLst>
                          <a:ext uri="{FF2B5EF4-FFF2-40B4-BE49-F238E27FC236}">
                            <a16:creationId xmlns:a16="http://schemas.microsoft.com/office/drawing/2014/main" id="{08657994-C1D9-4A98-919C-EE5EB8CA8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77" y="2895614"/>
                        <a:ext cx="7949445" cy="2666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4CB7D-E54B-412B-ADCA-F8B1BF0F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1639-C68F-4F08-A7DA-936940C86D43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234990-0048-4404-949D-AFA6333C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818C54-FE5D-4FB0-8601-57A8B9B0409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247301-B3F8-4BD9-A650-0514036699EB}" type="datetime11">
              <a:rPr lang="zh-CN" altLang="en-US" smtClean="0"/>
              <a:t>19:04:13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D1B2B9-859B-4D30-9F99-8E1C7FA8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9499-70C4-40AA-BB3A-30F8BFF57BC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45061" name="图片 6">
            <a:extLst>
              <a:ext uri="{FF2B5EF4-FFF2-40B4-BE49-F238E27FC236}">
                <a16:creationId xmlns:a16="http://schemas.microsoft.com/office/drawing/2014/main" id="{A2DA98DE-A80D-463C-B9E0-28F4F5AE4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3505198"/>
            <a:ext cx="36766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文本框 12">
            <a:extLst>
              <a:ext uri="{FF2B5EF4-FFF2-40B4-BE49-F238E27FC236}">
                <a16:creationId xmlns:a16="http://schemas.microsoft.com/office/drawing/2014/main" id="{E071AA55-3EE4-45EF-9241-DE86C68DE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225425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放松一下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7A42FF8A-BA02-4B68-9A63-D9FF2E35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6" b="34248"/>
          <a:stretch/>
        </p:blipFill>
        <p:spPr bwMode="auto">
          <a:xfrm>
            <a:off x="628650" y="1515286"/>
            <a:ext cx="3476625" cy="11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>
            <a:extLst>
              <a:ext uri="{FF2B5EF4-FFF2-40B4-BE49-F238E27FC236}">
                <a16:creationId xmlns:a16="http://schemas.microsoft.com/office/drawing/2014/main" id="{9415490B-71F4-4E63-9299-B858F505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533482"/>
            <a:ext cx="3229195" cy="31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B6B0328-E265-45A8-8811-60307CF5E365}"/>
              </a:ext>
            </a:extLst>
          </p:cNvPr>
          <p:cNvSpPr txBox="1">
            <a:spLocks noChangeArrowheads="1"/>
          </p:cNvSpPr>
          <p:nvPr/>
        </p:nvSpPr>
        <p:spPr>
          <a:xfrm>
            <a:off x="412750" y="762000"/>
            <a:ext cx="306705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Arial" pitchFamily="34" charset="0"/>
                <a:ea typeface="黑体" pitchFamily="49" charset="-122"/>
                <a:cs typeface="+mn-cs"/>
              </a:rPr>
              <a:t> 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  <a:cs typeface="+mn-cs"/>
              </a:rPr>
              <a:t>衍生物命名法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CE23D90-626D-47FC-9C5E-649FC0E8E1A5}"/>
              </a:ext>
            </a:extLst>
          </p:cNvPr>
          <p:cNvSpPr txBox="1">
            <a:spLocks noChangeArrowheads="1"/>
          </p:cNvSpPr>
          <p:nvPr/>
        </p:nvSpPr>
        <p:spPr>
          <a:xfrm>
            <a:off x="484188" y="1660525"/>
            <a:ext cx="8229600" cy="60325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kern="0" dirty="0"/>
              <a:t>以甲烷为母体，其它为取代基命名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DEE5E-A08A-4285-BA56-F72D912B313F}"/>
              </a:ext>
            </a:extLst>
          </p:cNvPr>
          <p:cNvGrpSpPr>
            <a:grpSpLocks/>
          </p:cNvGrpSpPr>
          <p:nvPr/>
        </p:nvGrpSpPr>
        <p:grpSpPr bwMode="auto">
          <a:xfrm>
            <a:off x="0" y="2317750"/>
            <a:ext cx="9144000" cy="4540250"/>
            <a:chOff x="0" y="2317750"/>
            <a:chExt cx="9144000" cy="45402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3D714F8-6E3B-45BE-8618-4861509D464B}"/>
                </a:ext>
              </a:extLst>
            </p:cNvPr>
            <p:cNvSpPr/>
            <p:nvPr/>
          </p:nvSpPr>
          <p:spPr>
            <a:xfrm>
              <a:off x="0" y="2317750"/>
              <a:ext cx="9144000" cy="4540250"/>
            </a:xfrm>
            <a:prstGeom prst="rect">
              <a:avLst/>
            </a:prstGeom>
            <a:solidFill>
              <a:srgbClr val="1BA7C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2AEC48CE-31A4-4350-AFD9-977E6988C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4856163"/>
              <a:ext cx="64357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1pPr>
              <a:lvl2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2pPr>
              <a:lvl3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3pPr>
              <a:lvl4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4pPr>
              <a:lvl5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b="1"/>
            </a:p>
          </p:txBody>
        </p:sp>
        <p:pic>
          <p:nvPicPr>
            <p:cNvPr id="24583" name="Picture 17">
              <a:extLst>
                <a:ext uri="{FF2B5EF4-FFF2-40B4-BE49-F238E27FC236}">
                  <a16:creationId xmlns:a16="http://schemas.microsoft.com/office/drawing/2014/main" id="{57549213-46EC-4EFC-8041-7C6BE6041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88" y="2678113"/>
              <a:ext cx="3581400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4" name="Picture 18">
              <a:extLst>
                <a:ext uri="{FF2B5EF4-FFF2-40B4-BE49-F238E27FC236}">
                  <a16:creationId xmlns:a16="http://schemas.microsoft.com/office/drawing/2014/main" id="{287B3F83-C78E-4CEE-A388-B8AEAFBFF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288" y="2317750"/>
              <a:ext cx="3810000" cy="1865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5" name="Text Box 19">
              <a:extLst>
                <a:ext uri="{FF2B5EF4-FFF2-40B4-BE49-F238E27FC236}">
                  <a16:creationId xmlns:a16="http://schemas.microsoft.com/office/drawing/2014/main" id="{FC463C82-A483-4FF1-B666-6448E232D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50" y="4549775"/>
              <a:ext cx="358775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二甲基正丙基异丙基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甲烷</a:t>
              </a:r>
              <a:endPara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86" name="Text Box 20">
              <a:extLst>
                <a:ext uri="{FF2B5EF4-FFF2-40B4-BE49-F238E27FC236}">
                  <a16:creationId xmlns:a16="http://schemas.microsoft.com/office/drawing/2014/main" id="{602E3768-D93A-4B67-AF92-1A4DFD86C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572000"/>
              <a:ext cx="414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乙基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异丙基</a:t>
              </a:r>
              <a:r>
                <a:rPr kumimoji="1" lang="zh-CN" altLang="en-US" sz="2400" b="1">
                  <a:solidFill>
                    <a:srgbClr val="00FFFF"/>
                  </a:solidFill>
                  <a:latin typeface="Times New Roman" panose="02020603050405020304" pitchFamily="18" charset="0"/>
                </a:rPr>
                <a:t>仲丁基</a:t>
              </a:r>
              <a:r>
                <a:rPr kumimoji="1" lang="zh-CN" altLang="en-US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叔丁基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甲烷</a:t>
              </a:r>
              <a:endPara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24587" name="Picture 21">
              <a:extLst>
                <a:ext uri="{FF2B5EF4-FFF2-40B4-BE49-F238E27FC236}">
                  <a16:creationId xmlns:a16="http://schemas.microsoft.com/office/drawing/2014/main" id="{14287284-4625-4617-B68F-036FF9B43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913" y="5594350"/>
              <a:ext cx="2667000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8" name="Text Box 22">
              <a:extLst>
                <a:ext uri="{FF2B5EF4-FFF2-40B4-BE49-F238E27FC236}">
                  <a16:creationId xmlns:a16="http://schemas.microsoft.com/office/drawing/2014/main" id="{93AA1734-F0CE-4784-AC98-C6684E5B3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4388" y="6026150"/>
              <a:ext cx="2968625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甲基乙基异丙基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甲烷</a:t>
              </a: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212D21-7AA3-4AC6-9E98-31729EF9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13A0-0943-4F59-98F0-38FE15B02582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68948D-EE6D-4EEA-A9D2-E7258F78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矩形 3">
            <a:extLst>
              <a:ext uri="{FF2B5EF4-FFF2-40B4-BE49-F238E27FC236}">
                <a16:creationId xmlns:a16="http://schemas.microsoft.com/office/drawing/2014/main" id="{9E6BB2B0-7955-4612-AC2D-707A56D30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279400"/>
            <a:ext cx="4448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 2.1.3  Structure — </a:t>
            </a:r>
            <a:r>
              <a:rPr lang="zh-CN" altLang="en-US" sz="2800" b="1">
                <a:solidFill>
                  <a:schemeClr val="tx2"/>
                </a:solidFill>
              </a:rPr>
              <a:t>结构</a:t>
            </a:r>
            <a:endParaRPr lang="zh-CN" altLang="en-US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33CD9-9A2B-40D1-B915-94C2DCBEB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6" y="757708"/>
            <a:ext cx="8545567" cy="5719212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BA6FD4-22C3-4FB1-957F-83E08AD4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12E8-AB35-4D54-BBFC-BFA50B2996BC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E1309F-5E03-4397-AB79-368EC52D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>
            <a:extLst>
              <a:ext uri="{FF2B5EF4-FFF2-40B4-BE49-F238E27FC236}">
                <a16:creationId xmlns:a16="http://schemas.microsoft.com/office/drawing/2014/main" id="{2F222BC1-357C-4999-BDDB-189BD26E7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72572"/>
            <a:ext cx="1874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其他烷烃的结构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3301" name="Rectangle 5">
            <a:extLst>
              <a:ext uri="{FF2B5EF4-FFF2-40B4-BE49-F238E27FC236}">
                <a16:creationId xmlns:a16="http://schemas.microsoft.com/office/drawing/2014/main" id="{E668E08B-731B-43FF-9E93-0961B6C65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000125"/>
            <a:ext cx="8534400" cy="247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烷烃分子形成时，碳原子的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en-US" altLang="zh-CN" b="1" baseline="30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轨道沿着对称轴的方向分别与碳的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en-US" altLang="zh-CN" b="1" baseline="30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轨道或氢的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1S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轨道相互重叠成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键，因此也都有四面体的结构，但由于其他烷烃的碳原子上的四个基团并不完全相同，因此每个碳上的键角并不完全相等，但都接近于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109.5°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 </a:t>
            </a:r>
          </a:p>
        </p:txBody>
      </p:sp>
      <p:graphicFrame>
        <p:nvGraphicFramePr>
          <p:cNvPr id="183302" name="Object 6">
            <a:extLst>
              <a:ext uri="{FF2B5EF4-FFF2-40B4-BE49-F238E27FC236}">
                <a16:creationId xmlns:a16="http://schemas.microsoft.com/office/drawing/2014/main" id="{452ED40D-B0F1-4550-BF51-280D83701B4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150938" y="3681413"/>
          <a:ext cx="2125662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0" name="ACD/3D" r:id="rId3" imgW="1676545" imgH="1203810" progId="ACD.3D">
                  <p:embed/>
                </p:oleObj>
              </mc:Choice>
              <mc:Fallback>
                <p:oleObj name="ACD/3D" r:id="rId3" imgW="1676545" imgH="1203810" progId="ACD.3D">
                  <p:embed/>
                  <p:pic>
                    <p:nvPicPr>
                      <p:cNvPr id="183302" name="Object 6">
                        <a:extLst>
                          <a:ext uri="{FF2B5EF4-FFF2-40B4-BE49-F238E27FC236}">
                            <a16:creationId xmlns:a16="http://schemas.microsoft.com/office/drawing/2014/main" id="{452ED40D-B0F1-4550-BF51-280D83701B4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3681413"/>
                        <a:ext cx="2125662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4" name="Object 8">
            <a:extLst>
              <a:ext uri="{FF2B5EF4-FFF2-40B4-BE49-F238E27FC236}">
                <a16:creationId xmlns:a16="http://schemas.microsoft.com/office/drawing/2014/main" id="{C3495E72-895F-4DA8-84B7-8B617426CCC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427538" y="3681413"/>
          <a:ext cx="2663825" cy="163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1" name="ACD/3D" r:id="rId5" imgW="2255238" imgH="1386667" progId="ACD.3D">
                  <p:embed/>
                </p:oleObj>
              </mc:Choice>
              <mc:Fallback>
                <p:oleObj name="ACD/3D" r:id="rId5" imgW="2255238" imgH="1386667" progId="ACD.3D">
                  <p:embed/>
                  <p:pic>
                    <p:nvPicPr>
                      <p:cNvPr id="183304" name="Object 8">
                        <a:extLst>
                          <a:ext uri="{FF2B5EF4-FFF2-40B4-BE49-F238E27FC236}">
                            <a16:creationId xmlns:a16="http://schemas.microsoft.com/office/drawing/2014/main" id="{C3495E72-895F-4DA8-84B7-8B617426CCC1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681413"/>
                        <a:ext cx="2663825" cy="163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7E9D82-93B3-49C8-AF6A-96B1E68E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6683-1EDC-4E7B-82B1-782A78035843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1C40FB-F80F-473E-8344-2BE07AE0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0" grpId="0"/>
      <p:bldP spid="1833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DE6AF258-52D6-4A30-BED3-4557EC87B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5425"/>
            <a:ext cx="78311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烷烃分子表示方法</a:t>
            </a: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5DCFB904-BEEF-47BF-B3B1-EF2631B91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873125"/>
            <a:ext cx="78311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结构简式    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</a:t>
            </a:r>
            <a:r>
              <a:rPr lang="zh-CN" altLang="el-GR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l-GR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C-Cσ</a:t>
            </a:r>
            <a:r>
              <a:rPr lang="zh-CN" altLang="el-GR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单键可省略。</a:t>
            </a:r>
            <a:endParaRPr kumimoji="1" lang="zh-CN" altLang="en-US" sz="28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731" name="Object 11">
            <a:extLst>
              <a:ext uri="{FF2B5EF4-FFF2-40B4-BE49-F238E27FC236}">
                <a16:creationId xmlns:a16="http://schemas.microsoft.com/office/drawing/2014/main" id="{10E5C589-AC2A-4CB4-AB7F-AA03989AB524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792163" y="1520825"/>
          <a:ext cx="81359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2" name="CS ChemDraw Drawing" r:id="rId3" imgW="6647294" imgH="799813" progId="ChemDraw.Document.6.0">
                  <p:embed/>
                </p:oleObj>
              </mc:Choice>
              <mc:Fallback>
                <p:oleObj name="CS ChemDraw Drawing" r:id="rId3" imgW="6647294" imgH="799813" progId="ChemDraw.Document.6.0">
                  <p:embed/>
                  <p:pic>
                    <p:nvPicPr>
                      <p:cNvPr id="30731" name="Object 11">
                        <a:extLst>
                          <a:ext uri="{FF2B5EF4-FFF2-40B4-BE49-F238E27FC236}">
                            <a16:creationId xmlns:a16="http://schemas.microsoft.com/office/drawing/2014/main" id="{10E5C589-AC2A-4CB4-AB7F-AA03989AB52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1520825"/>
                        <a:ext cx="8135937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7" name="Object 17">
            <a:extLst>
              <a:ext uri="{FF2B5EF4-FFF2-40B4-BE49-F238E27FC236}">
                <a16:creationId xmlns:a16="http://schemas.microsoft.com/office/drawing/2014/main" id="{B5FD327E-9E87-4418-A178-29247D482505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800225" y="4292600"/>
          <a:ext cx="5903913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3" name="CS ChemDraw Drawing" r:id="rId5" imgW="4192182" imgH="1636607" progId="ChemDraw.Document.6.0">
                  <p:embed/>
                </p:oleObj>
              </mc:Choice>
              <mc:Fallback>
                <p:oleObj name="CS ChemDraw Drawing" r:id="rId5" imgW="4192182" imgH="1636607" progId="ChemDraw.Document.6.0">
                  <p:embed/>
                  <p:pic>
                    <p:nvPicPr>
                      <p:cNvPr id="30737" name="Object 17">
                        <a:extLst>
                          <a:ext uri="{FF2B5EF4-FFF2-40B4-BE49-F238E27FC236}">
                            <a16:creationId xmlns:a16="http://schemas.microsoft.com/office/drawing/2014/main" id="{B5FD327E-9E87-4418-A178-29247D48250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4292600"/>
                        <a:ext cx="5903913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3" name="Text Box 13">
            <a:extLst>
              <a:ext uri="{FF2B5EF4-FFF2-40B4-BE49-F238E27FC236}">
                <a16:creationId xmlns:a16="http://schemas.microsoft.com/office/drawing/2014/main" id="{2A70B9AC-3855-472E-98D0-84123EFEE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81300"/>
            <a:ext cx="78311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键线式    </a:t>
            </a:r>
          </a:p>
        </p:txBody>
      </p:sp>
      <p:sp>
        <p:nvSpPr>
          <p:cNvPr id="30734" name="Rectangle 14">
            <a:extLst>
              <a:ext uri="{FF2B5EF4-FFF2-40B4-BE49-F238E27FC236}">
                <a16:creationId xmlns:a16="http://schemas.microsoft.com/office/drawing/2014/main" id="{3C102C5F-4F66-440C-B29C-5ADFE5D22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249613"/>
            <a:ext cx="84963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端点代表碳原子，不需写出每个碳原子上的氢原子，但除氢原子之外的其他原子必须写出。</a:t>
            </a:r>
          </a:p>
        </p:txBody>
      </p:sp>
      <p:sp>
        <p:nvSpPr>
          <p:cNvPr id="20488" name="Rectangle 16">
            <a:extLst>
              <a:ext uri="{FF2B5EF4-FFF2-40B4-BE49-F238E27FC236}">
                <a16:creationId xmlns:a16="http://schemas.microsoft.com/office/drawing/2014/main" id="{0C5F0FC3-1CC6-41E7-82CA-E2093C132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50" y="2744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05F4CF-570D-4FFE-A107-A5931EEA6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52F-0FFB-454F-8BFC-9EB4DD93AE1D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A110BA-5905-44AB-8471-5EC835C2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/>
      <p:bldP spid="30730" grpId="0"/>
      <p:bldP spid="30733" grpId="0"/>
      <p:bldP spid="307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15D3256-22FF-44C3-94E3-6C12A29EBA1A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1143000"/>
            <a:ext cx="7848600" cy="175260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kern="0" dirty="0">
                <a:solidFill>
                  <a:srgbClr val="FF0000"/>
                </a:solidFill>
              </a:rPr>
              <a:t>构象：</a:t>
            </a:r>
            <a:r>
              <a:rPr lang="zh-CN" altLang="en-US" sz="2400" b="1" kern="0" dirty="0"/>
              <a:t>分子中的原子或基团在空间的特定排列形式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Times New Roman" pitchFamily="18" charset="0"/>
              </a:rPr>
              <a:t>构象异构体：</a:t>
            </a:r>
            <a:r>
              <a:rPr lang="zh-CN" altLang="en-US" sz="2400" b="1" kern="0" dirty="0"/>
              <a:t>由单键（</a:t>
            </a:r>
            <a:r>
              <a:rPr lang="zh-CN" altLang="en-US" sz="2400" b="1" kern="0" dirty="0">
                <a:sym typeface="Symbol"/>
              </a:rPr>
              <a:t>键</a:t>
            </a:r>
            <a:r>
              <a:rPr lang="zh-CN" altLang="en-US" sz="2400" b="1" kern="0" dirty="0"/>
              <a:t>）旋转而产生的异构体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kern="0" dirty="0"/>
              <a:t>单键旋转会产生无数个构象，它们互为构象异构体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388C21B-2EC1-40AE-986C-75E184A2339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119438"/>
            <a:ext cx="8389938" cy="3344862"/>
            <a:chOff x="457200" y="3119438"/>
            <a:chExt cx="8389938" cy="3344862"/>
          </a:xfrm>
        </p:grpSpPr>
        <p:sp>
          <p:nvSpPr>
            <p:cNvPr id="26629" name="Rectangle 3">
              <a:extLst>
                <a:ext uri="{FF2B5EF4-FFF2-40B4-BE49-F238E27FC236}">
                  <a16:creationId xmlns:a16="http://schemas.microsoft.com/office/drawing/2014/main" id="{3EC08D9D-CA2E-4B62-9921-F05BD03E4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3119438"/>
              <a:ext cx="6249988" cy="617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600" b="1">
                  <a:solidFill>
                    <a:schemeClr val="tx2"/>
                  </a:solidFill>
                </a:rPr>
                <a:t>乙烷分子立体形状表示方法</a:t>
              </a:r>
            </a:p>
          </p:txBody>
        </p:sp>
        <p:sp>
          <p:nvSpPr>
            <p:cNvPr id="26630" name="Text Box 3">
              <a:extLst>
                <a:ext uri="{FF2B5EF4-FFF2-40B4-BE49-F238E27FC236}">
                  <a16:creationId xmlns:a16="http://schemas.microsoft.com/office/drawing/2014/main" id="{1AEB6F6A-91DB-488D-B0E7-235CABF2B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513" y="3965575"/>
              <a:ext cx="6789737" cy="835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1825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zh-CN" altLang="en-US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实线</a:t>
              </a:r>
              <a:r>
                <a:rPr kumimoji="1" lang="en-US" altLang="zh-CN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-</a:t>
              </a:r>
              <a:r>
                <a:rPr kumimoji="1" lang="zh-CN" altLang="en-US" sz="2300" b="1">
                  <a:latin typeface="宋体" panose="02010600030101010101" pitchFamily="2" charset="-122"/>
                </a:rPr>
                <a:t>键在纸平面上</a:t>
              </a:r>
              <a:r>
                <a:rPr kumimoji="1" lang="en-US" altLang="zh-CN" sz="2300" b="1">
                  <a:latin typeface="宋体" panose="02010600030101010101" pitchFamily="2" charset="-122"/>
                </a:rPr>
                <a:t>;     </a:t>
              </a:r>
              <a:r>
                <a:rPr kumimoji="1" lang="zh-CN" altLang="en-US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楔线</a:t>
              </a:r>
              <a:r>
                <a:rPr kumimoji="1" lang="en-US" altLang="zh-CN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-</a:t>
              </a:r>
              <a:r>
                <a:rPr kumimoji="1" lang="zh-CN" altLang="en-US" sz="2300" b="1">
                  <a:latin typeface="宋体" panose="02010600030101010101" pitchFamily="2" charset="-122"/>
                </a:rPr>
                <a:t>键在纸平面前</a:t>
              </a:r>
              <a:r>
                <a:rPr kumimoji="1" lang="en-US" altLang="zh-CN" sz="2300" b="1">
                  <a:latin typeface="宋体" panose="02010600030101010101" pitchFamily="2" charset="-122"/>
                </a:rPr>
                <a:t>; 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zh-CN" altLang="en-US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虚线</a:t>
              </a:r>
              <a:r>
                <a:rPr kumimoji="1" lang="en-US" altLang="zh-CN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-</a:t>
              </a:r>
              <a:r>
                <a:rPr kumimoji="1" lang="zh-CN" altLang="en-US" sz="2300" b="1">
                  <a:latin typeface="宋体" panose="02010600030101010101" pitchFamily="2" charset="-122"/>
                </a:rPr>
                <a:t>键在纸平面后。</a:t>
              </a:r>
            </a:p>
          </p:txBody>
        </p:sp>
        <p:pic>
          <p:nvPicPr>
            <p:cNvPr id="26631" name="Object 4">
              <a:extLst>
                <a:ext uri="{FF2B5EF4-FFF2-40B4-BE49-F238E27FC236}">
                  <a16:creationId xmlns:a16="http://schemas.microsoft.com/office/drawing/2014/main" id="{B377B3D1-4059-4BC4-A798-ACFD44E39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953000"/>
              <a:ext cx="1854200" cy="1511300"/>
            </a:xfrm>
            <a:prstGeom prst="rect">
              <a:avLst/>
            </a:prstGeom>
            <a:noFill/>
            <a:ln w="9525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6632" name="Object 5">
              <a:extLst>
                <a:ext uri="{FF2B5EF4-FFF2-40B4-BE49-F238E27FC236}">
                  <a16:creationId xmlns:a16="http://schemas.microsoft.com/office/drawing/2014/main" id="{D6873E1E-00A9-4B55-B049-9EC5B79884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1088" y="4995863"/>
            <a:ext cx="2016125" cy="1439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4" name="Document" r:id="rId4" imgW="1038225" imgH="838200" progId="ChemWindow.Document">
                    <p:embed/>
                  </p:oleObj>
                </mc:Choice>
                <mc:Fallback>
                  <p:oleObj name="Document" r:id="rId4" imgW="1038225" imgH="838200" progId="ChemWindow.Document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1088" y="4995863"/>
                          <a:ext cx="2016125" cy="1439862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CCFFFF"/>
                            </a:gs>
                            <a:gs pos="50000">
                              <a:schemeClr val="bg1"/>
                            </a:gs>
                            <a:gs pos="100000">
                              <a:srgbClr val="CCFFFF"/>
                            </a:gs>
                          </a:gsLst>
                          <a:lin ang="5400000" scaled="1"/>
                        </a:gradFill>
                        <a:ln w="285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3" name="Object 6">
              <a:extLst>
                <a:ext uri="{FF2B5EF4-FFF2-40B4-BE49-F238E27FC236}">
                  <a16:creationId xmlns:a16="http://schemas.microsoft.com/office/drawing/2014/main" id="{2455CC87-76DA-4D98-94F2-3A00B5B1C8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4953000"/>
            <a:ext cx="1846263" cy="151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5" name="Chem3D" r:id="rId6" imgW="3304590" imgH="2704508" progId="Chem3D.Document.8">
                    <p:embed/>
                  </p:oleObj>
                </mc:Choice>
                <mc:Fallback>
                  <p:oleObj name="Chem3D" r:id="rId6" imgW="3304590" imgH="2704508" progId="Chem3D.Documen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4953000"/>
                          <a:ext cx="1846263" cy="151130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4" name="Object 7">
              <a:extLst>
                <a:ext uri="{FF2B5EF4-FFF2-40B4-BE49-F238E27FC236}">
                  <a16:creationId xmlns:a16="http://schemas.microsoft.com/office/drawing/2014/main" id="{5EB344F4-C6D0-4566-8D77-D0CFA2D7E7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05600" y="4995863"/>
            <a:ext cx="2141538" cy="1439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6" name="Document" r:id="rId8" imgW="1190625" imgH="800100" progId="ChemWindow.Document">
                    <p:embed/>
                  </p:oleObj>
                </mc:Choice>
                <mc:Fallback>
                  <p:oleObj name="Document" r:id="rId8" imgW="1190625" imgH="800100" progId="ChemWindow.Document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5600" y="4995863"/>
                          <a:ext cx="2141538" cy="1439862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CCFFFF"/>
                            </a:gs>
                            <a:gs pos="50000">
                              <a:srgbClr val="FFFFFF"/>
                            </a:gs>
                            <a:gs pos="100000">
                              <a:srgbClr val="CCFFFF"/>
                            </a:gs>
                          </a:gsLst>
                          <a:lin ang="5400000" scaled="1"/>
                        </a:gradFill>
                        <a:ln w="285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05" name="矩形 3">
            <a:extLst>
              <a:ext uri="{FF2B5EF4-FFF2-40B4-BE49-F238E27FC236}">
                <a16:creationId xmlns:a16="http://schemas.microsoft.com/office/drawing/2014/main" id="{AE725A6C-43DB-46C2-9F92-350EE2595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261938"/>
            <a:ext cx="5207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 2.1.4  Conformation — </a:t>
            </a:r>
            <a:r>
              <a:rPr lang="zh-CN" altLang="en-US" sz="2800" b="1">
                <a:solidFill>
                  <a:schemeClr val="tx2"/>
                </a:solidFill>
              </a:rPr>
              <a:t>构象</a:t>
            </a:r>
            <a:endParaRPr lang="zh-CN" altLang="en-US" sz="280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286B4-2435-4332-B3A5-CB5345B1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85F5-D4D3-49F0-AC2D-2427F7F0053F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248577-F7D6-4391-A491-5F8DD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7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5A3CB9A-C5BD-482F-B8EF-21B9509B6A1A}"/>
              </a:ext>
            </a:extLst>
          </p:cNvPr>
          <p:cNvGrpSpPr>
            <a:grpSpLocks/>
          </p:cNvGrpSpPr>
          <p:nvPr/>
        </p:nvGrpSpPr>
        <p:grpSpPr bwMode="auto">
          <a:xfrm>
            <a:off x="576263" y="609600"/>
            <a:ext cx="8415337" cy="5886450"/>
            <a:chOff x="576263" y="609600"/>
            <a:chExt cx="8415337" cy="5886450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B0CCF570-4509-4B8C-90AC-D4E0C8415F4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11200" y="609600"/>
              <a:ext cx="8280400" cy="1295400"/>
            </a:xfrm>
            <a:prstGeom prst="rect">
              <a:avLst/>
            </a:prstGeom>
          </p:spPr>
          <p:txBody>
            <a:bodyPr/>
            <a:lstStyle>
              <a:lvl1pPr marL="271463" indent="-2714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976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281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185863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4620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192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3764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336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2908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b="1" kern="0" dirty="0"/>
                <a:t>构象式的表达方式：</a:t>
              </a: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zh-CN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Newman </a:t>
              </a:r>
              <a:r>
                <a:rPr lang="zh-CN" altLang="en-US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投影式、锯架式、伞式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r>
                <a:rPr lang="zh-CN" altLang="en-US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楔形式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</a:p>
          </p:txBody>
        </p:sp>
        <p:graphicFrame>
          <p:nvGraphicFramePr>
            <p:cNvPr id="27652" name="Object 4">
              <a:extLst>
                <a:ext uri="{FF2B5EF4-FFF2-40B4-BE49-F238E27FC236}">
                  <a16:creationId xmlns:a16="http://schemas.microsoft.com/office/drawing/2014/main" id="{B52D9C70-31FE-4DFB-91B5-1EF3221467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6500" y="2132013"/>
            <a:ext cx="7021513" cy="162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4" name="Document" r:id="rId4" imgW="3914775" imgH="971550" progId="ChemWindow.Document">
                    <p:embed/>
                  </p:oleObj>
                </mc:Choice>
                <mc:Fallback>
                  <p:oleObj name="Document" r:id="rId4" imgW="3914775" imgH="971550" progId="ChemWindow.Document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6500" y="2132013"/>
                          <a:ext cx="7021513" cy="162877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FFFF"/>
                            </a:gs>
                            <a:gs pos="50000">
                              <a:srgbClr val="00FFFF"/>
                            </a:gs>
                            <a:gs pos="100000">
                              <a:srgbClr val="FFFFFF"/>
                            </a:gs>
                          </a:gsLst>
                          <a:lin ang="5400000" scaled="1"/>
                        </a:gradFill>
                        <a:ln w="38100">
                          <a:solidFill>
                            <a:srgbClr val="ECB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3" name="Rectangle 5">
              <a:extLst>
                <a:ext uri="{FF2B5EF4-FFF2-40B4-BE49-F238E27FC236}">
                  <a16:creationId xmlns:a16="http://schemas.microsoft.com/office/drawing/2014/main" id="{EB8B45D6-333B-4DD9-8281-A68D62400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3" y="2132013"/>
              <a:ext cx="533400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重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叠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式</a:t>
              </a:r>
            </a:p>
          </p:txBody>
        </p:sp>
        <p:sp>
          <p:nvSpPr>
            <p:cNvPr id="27654" name="Rectangle 6">
              <a:extLst>
                <a:ext uri="{FF2B5EF4-FFF2-40B4-BE49-F238E27FC236}">
                  <a16:creationId xmlns:a16="http://schemas.microsoft.com/office/drawing/2014/main" id="{E3B243F8-B348-4DCE-A85E-B29A486D2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288" y="3790950"/>
              <a:ext cx="62103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000" b="1">
                  <a:latin typeface="Times New Roman" panose="02020603050405020304" pitchFamily="18" charset="0"/>
                </a:rPr>
                <a:t>楔形式                              锯架式                          纽曼式</a:t>
              </a:r>
              <a:r>
                <a:rPr kumimoji="1" lang="zh-CN" altLang="en-US" b="1">
                  <a:latin typeface="Times New Roman" panose="02020603050405020304" pitchFamily="18" charset="0"/>
                </a:rPr>
                <a:t>  </a:t>
              </a:r>
            </a:p>
          </p:txBody>
        </p:sp>
        <p:graphicFrame>
          <p:nvGraphicFramePr>
            <p:cNvPr id="27655" name="Object 7">
              <a:extLst>
                <a:ext uri="{FF2B5EF4-FFF2-40B4-BE49-F238E27FC236}">
                  <a16:creationId xmlns:a16="http://schemas.microsoft.com/office/drawing/2014/main" id="{B3BFED97-A360-470B-926D-844E0D63DA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2538" y="4386263"/>
            <a:ext cx="7019925" cy="170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5" name="Document" r:id="rId6" imgW="3895725" imgH="971550" progId="ChemWindow.Document">
                    <p:embed/>
                  </p:oleObj>
                </mc:Choice>
                <mc:Fallback>
                  <p:oleObj name="Document" r:id="rId6" imgW="3895725" imgH="971550" progId="ChemWindow.Document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2538" y="4386263"/>
                          <a:ext cx="7019925" cy="1709737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FFFF"/>
                            </a:gs>
                            <a:gs pos="100000">
                              <a:srgbClr val="66FFFF"/>
                            </a:gs>
                          </a:gsLst>
                          <a:lin ang="5400000" scaled="1"/>
                        </a:gradFill>
                        <a:ln w="285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08311F4F-C666-48AE-AA98-DCFF52C79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263" y="4430713"/>
              <a:ext cx="533400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交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叉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式</a:t>
              </a:r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8863868C-B753-4627-A052-9CC501850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225" y="6096000"/>
              <a:ext cx="625475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楔形式                           锯架式                            纽曼式</a:t>
              </a: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BF3217-2220-43EA-A6C8-516CE0F6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2464-8E1C-4BD5-B0D4-B4C87C93840D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7E3DDE-77FC-43EC-8428-8E5BE9E6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984C7A0-1C48-4D7B-BCBF-64464C645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2638425" cy="5588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乙烷的构象</a:t>
            </a:r>
          </a:p>
        </p:txBody>
      </p:sp>
      <p:graphicFrame>
        <p:nvGraphicFramePr>
          <p:cNvPr id="35851" name="Object 11">
            <a:extLst>
              <a:ext uri="{FF2B5EF4-FFF2-40B4-BE49-F238E27FC236}">
                <a16:creationId xmlns:a16="http://schemas.microsoft.com/office/drawing/2014/main" id="{658057B1-BB05-476A-A051-4D75E9DA403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76375" y="1160463"/>
          <a:ext cx="5868988" cy="433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7" name="CS ChemDraw Drawing" r:id="rId3" imgW="4705609" imgH="3472965" progId="ChemDraw.Document.6.0">
                  <p:embed/>
                </p:oleObj>
              </mc:Choice>
              <mc:Fallback>
                <p:oleObj name="CS ChemDraw Drawing" r:id="rId3" imgW="4705609" imgH="3472965" progId="ChemDraw.Document.6.0">
                  <p:embed/>
                  <p:pic>
                    <p:nvPicPr>
                      <p:cNvPr id="35851" name="Object 11">
                        <a:extLst>
                          <a:ext uri="{FF2B5EF4-FFF2-40B4-BE49-F238E27FC236}">
                            <a16:creationId xmlns:a16="http://schemas.microsoft.com/office/drawing/2014/main" id="{658057B1-BB05-476A-A051-4D75E9DA403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160463"/>
                        <a:ext cx="5868988" cy="433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461727-8E8A-4682-9D36-A76CF244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F36-BB2A-4612-AC6A-3FDDEA63F7B2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976E64-E45E-4547-85E5-DCE5C81A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DB302827-72BB-4F4C-B95F-604A84A6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4894269"/>
            <a:ext cx="32004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solidFill>
                  <a:srgbClr val="663300"/>
                </a:solidFill>
                <a:ea typeface="黑体" panose="02010609060101010101" pitchFamily="49" charset="-122"/>
              </a:rPr>
              <a:t>交叉式（能量较低）</a:t>
            </a:r>
          </a:p>
        </p:txBody>
      </p:sp>
      <p:grpSp>
        <p:nvGrpSpPr>
          <p:cNvPr id="28675" name="组合 8">
            <a:extLst>
              <a:ext uri="{FF2B5EF4-FFF2-40B4-BE49-F238E27FC236}">
                <a16:creationId xmlns:a16="http://schemas.microsoft.com/office/drawing/2014/main" id="{239325B5-348E-4329-BE48-8AEA1276D5FA}"/>
              </a:ext>
            </a:extLst>
          </p:cNvPr>
          <p:cNvGrpSpPr>
            <a:grpSpLocks/>
          </p:cNvGrpSpPr>
          <p:nvPr/>
        </p:nvGrpSpPr>
        <p:grpSpPr bwMode="auto">
          <a:xfrm>
            <a:off x="1522413" y="3352806"/>
            <a:ext cx="3963987" cy="1366838"/>
            <a:chOff x="1446190" y="3433726"/>
            <a:chExt cx="3963988" cy="1366838"/>
          </a:xfrm>
        </p:grpSpPr>
        <p:graphicFrame>
          <p:nvGraphicFramePr>
            <p:cNvPr id="28682" name="Object 4">
              <a:extLst>
                <a:ext uri="{FF2B5EF4-FFF2-40B4-BE49-F238E27FC236}">
                  <a16:creationId xmlns:a16="http://schemas.microsoft.com/office/drawing/2014/main" id="{FECF68FD-33DF-4B2D-BA35-8D71C65FF5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6190" y="3433726"/>
            <a:ext cx="1304925" cy="1366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84" r:id="rId3" imgW="580320" imgH="600120" progId="ChemDraw.Document.6.0">
                    <p:embed/>
                  </p:oleObj>
                </mc:Choice>
                <mc:Fallback>
                  <p:oleObj r:id="rId3" imgW="580320" imgH="60012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6190" y="3433726"/>
                          <a:ext cx="1304925" cy="1366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3" name="Object 4">
              <a:extLst>
                <a:ext uri="{FF2B5EF4-FFF2-40B4-BE49-F238E27FC236}">
                  <a16:creationId xmlns:a16="http://schemas.microsoft.com/office/drawing/2014/main" id="{BC68ECBB-3E3C-4FE1-961A-EA44B0E24D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9390" y="3433726"/>
            <a:ext cx="1220788" cy="1365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85" r:id="rId5" imgW="1220214" imgH="1364753" progId="ChemDraw.Document.6.0">
                    <p:embed/>
                  </p:oleObj>
                </mc:Choice>
                <mc:Fallback>
                  <p:oleObj r:id="rId5" imgW="1220214" imgH="1364753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9390" y="3433726"/>
                          <a:ext cx="1220788" cy="1365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676" name="Text Box 5">
            <a:extLst>
              <a:ext uri="{FF2B5EF4-FFF2-40B4-BE49-F238E27FC236}">
                <a16:creationId xmlns:a16="http://schemas.microsoft.com/office/drawing/2014/main" id="{A7DDBBB4-D950-4AE1-BC9D-35115843C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5" y="4892681"/>
            <a:ext cx="3124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b="1" dirty="0">
                <a:solidFill>
                  <a:srgbClr val="663300"/>
                </a:solidFill>
                <a:ea typeface="黑体" panose="02010609060101010101" pitchFamily="49" charset="-122"/>
              </a:rPr>
              <a:t>重叠式（能量较高）</a:t>
            </a:r>
          </a:p>
        </p:txBody>
      </p:sp>
      <p:sp>
        <p:nvSpPr>
          <p:cNvPr id="28677" name="Text Box 6">
            <a:extLst>
              <a:ext uri="{FF2B5EF4-FFF2-40B4-BE49-F238E27FC236}">
                <a16:creationId xmlns:a16="http://schemas.microsoft.com/office/drawing/2014/main" id="{B8A058E1-9BF9-4CDD-9202-79759B9EA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410148"/>
            <a:ext cx="6315075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交叉式构象为乙烷的优势构象；原因：原子或基团之间的距离远、斥力小，能量最低。</a:t>
            </a:r>
          </a:p>
        </p:txBody>
      </p:sp>
      <p:pic>
        <p:nvPicPr>
          <p:cNvPr id="28678" name="Picture 8" descr="p150">
            <a:extLst>
              <a:ext uri="{FF2B5EF4-FFF2-40B4-BE49-F238E27FC236}">
                <a16:creationId xmlns:a16="http://schemas.microsoft.com/office/drawing/2014/main" id="{D6695FD4-497E-4D97-A365-C0B2FF22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5" t="28508" r="66667" b="51537"/>
          <a:stretch>
            <a:fillRect/>
          </a:stretch>
        </p:blipFill>
        <p:spPr bwMode="auto">
          <a:xfrm>
            <a:off x="6943725" y="2971812"/>
            <a:ext cx="17954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2374E7-D4BD-438A-8023-D57FB37B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E5E1F-3B20-4363-8952-32257C41EDBC}" type="datetime11">
              <a:rPr lang="zh-CN" altLang="en-US" smtClean="0"/>
              <a:t>19:04:13</a:t>
            </a:fld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13C978-A442-43DD-8915-901E378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210C2D3-A5FF-4CF0-8546-F5BD5A28E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54" y="533476"/>
            <a:ext cx="48069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重叠式与交叉式构象的能量分析</a:t>
            </a:r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FBDB4BC2-626A-4C06-B0CD-612F38207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660329"/>
              </p:ext>
            </p:extLst>
          </p:nvPr>
        </p:nvGraphicFramePr>
        <p:xfrm>
          <a:off x="1150904" y="990664"/>
          <a:ext cx="4716462" cy="221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6" name="CS ChemDraw Drawing" r:id="rId8" imgW="3981898" imgH="1866591" progId="ChemDraw.Document.6.0">
                  <p:embed/>
                </p:oleObj>
              </mc:Choice>
              <mc:Fallback>
                <p:oleObj name="CS ChemDraw Drawing" r:id="rId8" imgW="3981898" imgH="1866591" progId="ChemDraw.Document.6.0">
                  <p:embed/>
                  <p:pic>
                    <p:nvPicPr>
                      <p:cNvPr id="188421" name="Object 5">
                        <a:extLst>
                          <a:ext uri="{FF2B5EF4-FFF2-40B4-BE49-F238E27FC236}">
                            <a16:creationId xmlns:a16="http://schemas.microsoft.com/office/drawing/2014/main" id="{795EE92C-294D-4B36-B87F-E631B45100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04" y="990664"/>
                        <a:ext cx="4716462" cy="221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1A510598-7B18-4B64-B285-82657D24E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95400"/>
            <a:ext cx="64452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600" b="1">
                <a:solidFill>
                  <a:srgbClr val="FF0000"/>
                </a:solidFill>
              </a:rPr>
              <a:t>烃：</a:t>
            </a:r>
            <a:r>
              <a:rPr kumimoji="1" lang="zh-CN" altLang="en-US" sz="2300" b="1">
                <a:latin typeface="Times New Roman" panose="02020603050405020304" pitchFamily="18" charset="0"/>
              </a:rPr>
              <a:t>分子中只含有</a:t>
            </a:r>
            <a:r>
              <a:rPr kumimoji="1" lang="zh-CN" altLang="en-US" sz="2300" b="1">
                <a:solidFill>
                  <a:srgbClr val="FF0000"/>
                </a:solidFill>
                <a:latin typeface="Times New Roman" panose="02020603050405020304" pitchFamily="18" charset="0"/>
              </a:rPr>
              <a:t>碳原子</a:t>
            </a:r>
            <a:r>
              <a:rPr kumimoji="1" lang="zh-CN" altLang="en-US" sz="2300" b="1">
                <a:solidFill>
                  <a:schemeClr val="tx2"/>
                </a:solidFill>
                <a:latin typeface="Times New Roman" panose="02020603050405020304" pitchFamily="18" charset="0"/>
              </a:rPr>
              <a:t>和</a:t>
            </a:r>
            <a:r>
              <a:rPr kumimoji="1" lang="zh-CN" altLang="en-US" sz="2300" b="1">
                <a:solidFill>
                  <a:srgbClr val="FF0000"/>
                </a:solidFill>
                <a:latin typeface="Times New Roman" panose="02020603050405020304" pitchFamily="18" charset="0"/>
              </a:rPr>
              <a:t>氢原子</a:t>
            </a:r>
            <a:r>
              <a:rPr kumimoji="1" lang="zh-CN" altLang="en-US" sz="2300" b="1">
                <a:latin typeface="Times New Roman" panose="02020603050405020304" pitchFamily="18" charset="0"/>
              </a:rPr>
              <a:t>的化合物。</a:t>
            </a:r>
            <a:endParaRPr kumimoji="1" lang="zh-CN" altLang="en-US" sz="2300">
              <a:latin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5396E6F-9481-499E-817D-7955263F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75" y="5638800"/>
            <a:ext cx="5491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</a:rPr>
              <a:t>芳香烃</a:t>
            </a:r>
            <a:r>
              <a:rPr kumimoji="1" lang="en-US" altLang="zh-CN" sz="2400">
                <a:latin typeface="Times New Roman" panose="02020603050405020304" pitchFamily="18" charset="0"/>
              </a:rPr>
              <a:t>——</a:t>
            </a:r>
            <a:r>
              <a:rPr kumimoji="1" lang="zh-CN" altLang="en-US" sz="2400">
                <a:latin typeface="Times New Roman" panose="02020603050405020304" pitchFamily="18" charset="0"/>
              </a:rPr>
              <a:t>单环芳烃、多环芳烃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4E89E78-8F8C-4986-9B22-A274A1494B49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678113"/>
            <a:ext cx="1035050" cy="2339975"/>
            <a:chOff x="187" y="1877"/>
            <a:chExt cx="652" cy="1474"/>
          </a:xfrm>
        </p:grpSpPr>
        <p:sp>
          <p:nvSpPr>
            <p:cNvPr id="6166" name="Text Box 6">
              <a:extLst>
                <a:ext uri="{FF2B5EF4-FFF2-40B4-BE49-F238E27FC236}">
                  <a16:creationId xmlns:a16="http://schemas.microsoft.com/office/drawing/2014/main" id="{8282BDE2-B94A-42C7-A025-35FBBB0EA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" y="2415"/>
              <a:ext cx="3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600" b="1">
                  <a:latin typeface="Times New Roman" panose="02020603050405020304" pitchFamily="18" charset="0"/>
                </a:rPr>
                <a:t>烃</a:t>
              </a:r>
            </a:p>
          </p:txBody>
        </p:sp>
        <p:sp>
          <p:nvSpPr>
            <p:cNvPr id="6167" name="AutoShape 7">
              <a:extLst>
                <a:ext uri="{FF2B5EF4-FFF2-40B4-BE49-F238E27FC236}">
                  <a16:creationId xmlns:a16="http://schemas.microsoft.com/office/drawing/2014/main" id="{CB2A047B-766E-4B3B-93CE-65276E424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" y="1877"/>
              <a:ext cx="199" cy="1474"/>
            </a:xfrm>
            <a:prstGeom prst="leftBrace">
              <a:avLst>
                <a:gd name="adj1" fmla="val 6172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80CC61A-89AE-4DFD-BDEE-E15C2E1C1BE2}"/>
              </a:ext>
            </a:extLst>
          </p:cNvPr>
          <p:cNvGrpSpPr>
            <a:grpSpLocks/>
          </p:cNvGrpSpPr>
          <p:nvPr/>
        </p:nvGrpSpPr>
        <p:grpSpPr bwMode="auto">
          <a:xfrm>
            <a:off x="1263650" y="2046288"/>
            <a:ext cx="6280150" cy="1754187"/>
            <a:chOff x="720" y="1565"/>
            <a:chExt cx="3956" cy="1114"/>
          </a:xfrm>
        </p:grpSpPr>
        <p:sp>
          <p:nvSpPr>
            <p:cNvPr id="6163" name="Text Box 9">
              <a:extLst>
                <a:ext uri="{FF2B5EF4-FFF2-40B4-BE49-F238E27FC236}">
                  <a16:creationId xmlns:a16="http://schemas.microsoft.com/office/drawing/2014/main" id="{F36270F4-1D80-4D73-9760-68FB07BE0F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818"/>
              <a:ext cx="992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开链烃</a:t>
              </a:r>
            </a:p>
          </p:txBody>
        </p:sp>
        <p:sp>
          <p:nvSpPr>
            <p:cNvPr id="6164" name="Text Box 10">
              <a:extLst>
                <a:ext uri="{FF2B5EF4-FFF2-40B4-BE49-F238E27FC236}">
                  <a16:creationId xmlns:a16="http://schemas.microsoft.com/office/drawing/2014/main" id="{CDF7100E-B077-4000-8C30-EACF2FE58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565"/>
              <a:ext cx="2804" cy="1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饱和脂肪烃 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—— 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烷烃</a:t>
              </a:r>
            </a:p>
            <a:p>
              <a:pPr eaLnBrk="1" hangingPunct="1">
                <a:spcBef>
                  <a:spcPct val="50000"/>
                </a:spcBef>
              </a:pPr>
              <a:endParaRPr kumimoji="1" lang="zh-CN" altLang="en-US" sz="80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不饱和脂肪烃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——</a:t>
              </a:r>
              <a:r>
                <a:rPr kumimoji="1" lang="zh-CN" altLang="en-US" sz="2400">
                  <a:latin typeface="Times New Roman" panose="02020603050405020304" pitchFamily="18" charset="0"/>
                </a:rPr>
                <a:t>烯烃、炔烃</a:t>
              </a:r>
            </a:p>
            <a:p>
              <a:pPr eaLnBrk="1" hangingPunct="1">
                <a:spcBef>
                  <a:spcPct val="50000"/>
                </a:spcBef>
              </a:pP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165" name="AutoShape 12">
              <a:extLst>
                <a:ext uri="{FF2B5EF4-FFF2-40B4-BE49-F238E27FC236}">
                  <a16:creationId xmlns:a16="http://schemas.microsoft.com/office/drawing/2014/main" id="{F2A01F86-D6BE-437F-A262-8024E103D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" y="1678"/>
              <a:ext cx="198" cy="539"/>
            </a:xfrm>
            <a:prstGeom prst="leftBrace">
              <a:avLst>
                <a:gd name="adj1" fmla="val 2268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9E79447-4A53-4FEF-9518-025F8051957B}"/>
              </a:ext>
            </a:extLst>
          </p:cNvPr>
          <p:cNvGrpSpPr>
            <a:grpSpLocks/>
          </p:cNvGrpSpPr>
          <p:nvPr/>
        </p:nvGrpSpPr>
        <p:grpSpPr bwMode="auto">
          <a:xfrm>
            <a:off x="1303338" y="4152900"/>
            <a:ext cx="1589087" cy="1709738"/>
            <a:chOff x="745" y="2897"/>
            <a:chExt cx="1001" cy="1077"/>
          </a:xfrm>
        </p:grpSpPr>
        <p:sp>
          <p:nvSpPr>
            <p:cNvPr id="6161" name="Text Box 14">
              <a:extLst>
                <a:ext uri="{FF2B5EF4-FFF2-40B4-BE49-F238E27FC236}">
                  <a16:creationId xmlns:a16="http://schemas.microsoft.com/office/drawing/2014/main" id="{8E2243C5-A0F1-40FB-81F9-3A342093E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" y="3261"/>
              <a:ext cx="8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环烃</a:t>
              </a:r>
            </a:p>
          </p:txBody>
        </p:sp>
        <p:sp>
          <p:nvSpPr>
            <p:cNvPr id="6162" name="AutoShape 15">
              <a:extLst>
                <a:ext uri="{FF2B5EF4-FFF2-40B4-BE49-F238E27FC236}">
                  <a16:creationId xmlns:a16="http://schemas.microsoft.com/office/drawing/2014/main" id="{0959938D-87F4-4381-B3AC-BCF48EE58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" y="2897"/>
              <a:ext cx="227" cy="1077"/>
            </a:xfrm>
            <a:prstGeom prst="leftBrace">
              <a:avLst>
                <a:gd name="adj1" fmla="val 3953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E2D9F31-A1C8-4F55-97E7-7CC97D83C8C3}"/>
              </a:ext>
            </a:extLst>
          </p:cNvPr>
          <p:cNvGrpSpPr>
            <a:grpSpLocks/>
          </p:cNvGrpSpPr>
          <p:nvPr/>
        </p:nvGrpSpPr>
        <p:grpSpPr bwMode="auto">
          <a:xfrm>
            <a:off x="2847975" y="3478213"/>
            <a:ext cx="6119813" cy="1724025"/>
            <a:chOff x="1718" y="2472"/>
            <a:chExt cx="3855" cy="1086"/>
          </a:xfrm>
        </p:grpSpPr>
        <p:sp>
          <p:nvSpPr>
            <p:cNvPr id="6153" name="Text Box 17">
              <a:extLst>
                <a:ext uri="{FF2B5EF4-FFF2-40B4-BE49-F238E27FC236}">
                  <a16:creationId xmlns:a16="http://schemas.microsoft.com/office/drawing/2014/main" id="{87C7BD1C-FC3E-4A42-9BC6-D4C007034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" y="2755"/>
              <a:ext cx="7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脂环烃</a:t>
              </a:r>
            </a:p>
          </p:txBody>
        </p:sp>
        <p:sp>
          <p:nvSpPr>
            <p:cNvPr id="6154" name="Text Box 18">
              <a:extLst>
                <a:ext uri="{FF2B5EF4-FFF2-40B4-BE49-F238E27FC236}">
                  <a16:creationId xmlns:a16="http://schemas.microsoft.com/office/drawing/2014/main" id="{CE5163BB-D233-4B6E-ACBA-7C49F7744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" y="2472"/>
              <a:ext cx="3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单环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——</a:t>
              </a:r>
              <a:r>
                <a:rPr kumimoji="1" lang="zh-CN" altLang="en-US" sz="2400">
                  <a:latin typeface="Times New Roman" panose="02020603050405020304" pitchFamily="18" charset="0"/>
                </a:rPr>
                <a:t>环烷烃、环烯烃、环炔烃</a:t>
              </a:r>
            </a:p>
          </p:txBody>
        </p:sp>
        <p:sp>
          <p:nvSpPr>
            <p:cNvPr id="6155" name="Text Box 19">
              <a:extLst>
                <a:ext uri="{FF2B5EF4-FFF2-40B4-BE49-F238E27FC236}">
                  <a16:creationId xmlns:a16="http://schemas.microsoft.com/office/drawing/2014/main" id="{DFC1E650-3AE9-4B99-9F0A-12148DF86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1" y="3124"/>
              <a:ext cx="5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多环</a:t>
              </a:r>
            </a:p>
          </p:txBody>
        </p:sp>
        <p:sp>
          <p:nvSpPr>
            <p:cNvPr id="6156" name="Text Box 20">
              <a:extLst>
                <a:ext uri="{FF2B5EF4-FFF2-40B4-BE49-F238E27FC236}">
                  <a16:creationId xmlns:a16="http://schemas.microsoft.com/office/drawing/2014/main" id="{EFF7965A-FD85-4CCB-98C0-B83F2BB44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2925"/>
              <a:ext cx="596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螺环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桥环</a:t>
              </a:r>
            </a:p>
          </p:txBody>
        </p:sp>
        <p:sp>
          <p:nvSpPr>
            <p:cNvPr id="6157" name="Text Box 21">
              <a:extLst>
                <a:ext uri="{FF2B5EF4-FFF2-40B4-BE49-F238E27FC236}">
                  <a16:creationId xmlns:a16="http://schemas.microsoft.com/office/drawing/2014/main" id="{4061A201-901E-4CF3-8D83-385E1E5E58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3067"/>
              <a:ext cx="13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饱和、不饱和</a:t>
              </a:r>
            </a:p>
          </p:txBody>
        </p:sp>
        <p:sp>
          <p:nvSpPr>
            <p:cNvPr id="6158" name="AutoShape 22">
              <a:extLst>
                <a:ext uri="{FF2B5EF4-FFF2-40B4-BE49-F238E27FC236}">
                  <a16:creationId xmlns:a16="http://schemas.microsoft.com/office/drawing/2014/main" id="{20E201BD-3BC6-407E-9A9D-4DE3754F0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2557"/>
              <a:ext cx="141" cy="681"/>
            </a:xfrm>
            <a:prstGeom prst="leftBrace">
              <a:avLst>
                <a:gd name="adj1" fmla="val 40248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59" name="AutoShape 23">
              <a:extLst>
                <a:ext uri="{FF2B5EF4-FFF2-40B4-BE49-F238E27FC236}">
                  <a16:creationId xmlns:a16="http://schemas.microsoft.com/office/drawing/2014/main" id="{F2998919-461B-47B2-A14F-F3CB8CBE3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" y="3039"/>
              <a:ext cx="114" cy="425"/>
            </a:xfrm>
            <a:prstGeom prst="leftBrace">
              <a:avLst>
                <a:gd name="adj1" fmla="val 3106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60" name="AutoShape 24">
              <a:extLst>
                <a:ext uri="{FF2B5EF4-FFF2-40B4-BE49-F238E27FC236}">
                  <a16:creationId xmlns:a16="http://schemas.microsoft.com/office/drawing/2014/main" id="{C508BC9F-FF8E-4834-BE3E-33041913E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" y="3039"/>
              <a:ext cx="170" cy="453"/>
            </a:xfrm>
            <a:prstGeom prst="rightBrace">
              <a:avLst>
                <a:gd name="adj1" fmla="val 2220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C6B27795-E06B-441D-986B-03FF5E7A1A25}"/>
              </a:ext>
            </a:extLst>
          </p:cNvPr>
          <p:cNvSpPr/>
          <p:nvPr/>
        </p:nvSpPr>
        <p:spPr>
          <a:xfrm>
            <a:off x="77788" y="381000"/>
            <a:ext cx="3805237" cy="609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15963" indent="-715963">
              <a:lnSpc>
                <a:spcPct val="120000"/>
              </a:lnSpc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sz="2800" b="1" kern="0" dirty="0">
                <a:solidFill>
                  <a:srgbClr val="04617B"/>
                </a:solidFill>
                <a:ea typeface="宋体"/>
              </a:rPr>
              <a:t>2.1   Alkanes — </a:t>
            </a:r>
            <a:r>
              <a:rPr lang="zh-CN" altLang="en-US" sz="2800" b="1" kern="0" dirty="0">
                <a:solidFill>
                  <a:srgbClr val="04617B"/>
                </a:solidFill>
                <a:ea typeface="宋体"/>
              </a:rPr>
              <a:t>烷烃</a:t>
            </a:r>
            <a:endParaRPr lang="en-US" altLang="zh-CN" sz="2800" b="1" kern="0" dirty="0">
              <a:solidFill>
                <a:srgbClr val="04617B"/>
              </a:solidFill>
              <a:ea typeface="宋体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CA4195-A2E5-4763-BAA9-E3F7755E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65E1-075D-40ED-9732-C39A3DE4B6FC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B7E9AA-CD75-4B57-B54A-DB36B356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749A45-9BBE-4B92-B3CA-2BE59998C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27063"/>
            <a:ext cx="29718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500" b="1">
                <a:latin typeface="Times New Roman" panose="02020603050405020304" pitchFamily="18" charset="0"/>
              </a:rPr>
              <a:t>乙烷的不同构象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E8186-D2B4-4985-89CD-FF9BC249B356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762000"/>
            <a:ext cx="9196388" cy="5943600"/>
            <a:chOff x="152400" y="762000"/>
            <a:chExt cx="9196388" cy="5943600"/>
          </a:xfrm>
        </p:grpSpPr>
        <p:grpSp>
          <p:nvGrpSpPr>
            <p:cNvPr id="29700" name="组合 1">
              <a:extLst>
                <a:ext uri="{FF2B5EF4-FFF2-40B4-BE49-F238E27FC236}">
                  <a16:creationId xmlns:a16="http://schemas.microsoft.com/office/drawing/2014/main" id="{D5CB73E0-2CB1-4CF7-86C8-4438C4BB94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762000"/>
              <a:ext cx="9196388" cy="5943600"/>
              <a:chOff x="152400" y="762000"/>
              <a:chExt cx="9196388" cy="5943600"/>
            </a:xfrm>
          </p:grpSpPr>
          <p:sp>
            <p:nvSpPr>
              <p:cNvPr id="29704" name="Text Box 3">
                <a:extLst>
                  <a:ext uri="{FF2B5EF4-FFF2-40B4-BE49-F238E27FC236}">
                    <a16:creationId xmlns:a16="http://schemas.microsoft.com/office/drawing/2014/main" id="{8C88B1EC-0858-417D-AD0D-49DC860592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5400" y="762000"/>
                <a:ext cx="4243388" cy="1235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•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转动能：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12.1kJ/mol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kumimoji="1" lang="en-US" altLang="zh-CN" sz="2000" b="1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每对重叠氢  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H-C-C-H</a:t>
                </a:r>
              </a:p>
              <a:p>
                <a:pPr>
                  <a:lnSpc>
                    <a:spcPct val="70000"/>
                  </a:lnSpc>
                  <a:spcBef>
                    <a:spcPct val="50000"/>
                  </a:spcBef>
                </a:pPr>
                <a:r>
                  <a:rPr kumimoji="1" lang="en-US" altLang="zh-CN" sz="2000" b="1">
                    <a:latin typeface="Times New Roman" panose="02020603050405020304" pitchFamily="18" charset="0"/>
                  </a:rPr>
                  <a:t>  </a:t>
                </a: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重叠张力</a:t>
                </a: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扭转张力</a:t>
                </a: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：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~4.2 kJ/mol</a:t>
                </a:r>
                <a:endParaRPr kumimoji="1"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5" name="Text Box 4">
                <a:extLst>
                  <a:ext uri="{FF2B5EF4-FFF2-40B4-BE49-F238E27FC236}">
                    <a16:creationId xmlns:a16="http://schemas.microsoft.com/office/drawing/2014/main" id="{24DAF6D9-0E3E-4740-9565-3087FCBE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5400" y="2097088"/>
                <a:ext cx="3957638" cy="1249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79388" indent="-179388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2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•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室温下，构象异构体处于快速转化的动态平衡中，某一构象停留时间极短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(&lt;10</a:t>
                </a:r>
                <a:r>
                  <a:rPr kumimoji="1" lang="en-US" altLang="zh-CN" sz="2000" b="1" baseline="30000">
                    <a:latin typeface="Times New Roman" panose="02020603050405020304" pitchFamily="18" charset="0"/>
                  </a:rPr>
                  <a:t>-6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秒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)</a:t>
                </a: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不能分离</a:t>
                </a:r>
                <a:r>
                  <a:rPr kumimoji="1" lang="zh-CN" altLang="en-US" sz="20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</a:t>
                </a:r>
                <a:r>
                  <a:rPr kumimoji="1" lang="zh-CN" altLang="en-US" b="1">
                    <a:latin typeface="Times New Roman" panose="02020603050405020304" pitchFamily="18" charset="0"/>
                  </a:rPr>
                  <a:t>     </a:t>
                </a:r>
              </a:p>
            </p:txBody>
          </p:sp>
          <p:sp>
            <p:nvSpPr>
              <p:cNvPr id="29706" name="Text Box 5">
                <a:extLst>
                  <a:ext uri="{FF2B5EF4-FFF2-40B4-BE49-F238E27FC236}">
                    <a16:creationId xmlns:a16="http://schemas.microsoft.com/office/drawing/2014/main" id="{1089B2DA-6F81-46A3-B4B4-11CA0DCB9E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900" y="3486150"/>
                <a:ext cx="3763963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•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乙烷交叉式构象是优势构象。</a:t>
                </a:r>
              </a:p>
            </p:txBody>
          </p:sp>
          <p:graphicFrame>
            <p:nvGraphicFramePr>
              <p:cNvPr id="29707" name="Object 6">
                <a:extLst>
                  <a:ext uri="{FF2B5EF4-FFF2-40B4-BE49-F238E27FC236}">
                    <a16:creationId xmlns:a16="http://schemas.microsoft.com/office/drawing/2014/main" id="{7FB1941D-41A8-463A-B2D4-90A7321212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400" y="1531938"/>
              <a:ext cx="4878388" cy="45799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87" name="Document" r:id="rId3" imgW="3400425" imgH="3400425" progId="ChemWindow.Document">
                      <p:embed/>
                    </p:oleObj>
                  </mc:Choice>
                  <mc:Fallback>
                    <p:oleObj name="Document" r:id="rId3" imgW="3400425" imgH="3400425" progId="ChemWindow.Document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1531938"/>
                            <a:ext cx="4878388" cy="4579937"/>
                          </a:xfrm>
                          <a:prstGeom prst="rect">
                            <a:avLst/>
                          </a:prstGeom>
                          <a:solidFill>
                            <a:srgbClr val="333399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08" name="Text Box 4">
                <a:extLst>
                  <a:ext uri="{FF2B5EF4-FFF2-40B4-BE49-F238E27FC236}">
                    <a16:creationId xmlns:a16="http://schemas.microsoft.com/office/drawing/2014/main" id="{1D9510A5-3007-42F6-9909-6528E4DB75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7000" y="4164013"/>
                <a:ext cx="3937000" cy="862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构象异构体：</a:t>
                </a:r>
                <a:endParaRPr lang="en-US" altLang="zh-CN" sz="2000" b="1">
                  <a:solidFill>
                    <a:srgbClr val="0033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既是不同物质，又是相同物质</a:t>
                </a:r>
                <a:endParaRPr lang="zh-CN" altLang="en-US" sz="20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9709" name="AutoShape 5">
                <a:extLst>
                  <a:ext uri="{FF2B5EF4-FFF2-40B4-BE49-F238E27FC236}">
                    <a16:creationId xmlns:a16="http://schemas.microsoft.com/office/drawing/2014/main" id="{4213488D-50AD-487A-B01D-E00191EFC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600" y="5105400"/>
                <a:ext cx="400050" cy="533400"/>
              </a:xfrm>
              <a:prstGeom prst="downArrow">
                <a:avLst>
                  <a:gd name="adj1" fmla="val 50000"/>
                  <a:gd name="adj2" fmla="val 3333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/>
              </a:p>
            </p:txBody>
          </p:sp>
          <p:sp>
            <p:nvSpPr>
              <p:cNvPr id="29710" name="AutoShape 6">
                <a:extLst>
                  <a:ext uri="{FF2B5EF4-FFF2-40B4-BE49-F238E27FC236}">
                    <a16:creationId xmlns:a16="http://schemas.microsoft.com/office/drawing/2014/main" id="{C168F527-F133-40E8-BFEF-A0093B5F1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5105400"/>
                <a:ext cx="400050" cy="533400"/>
              </a:xfrm>
              <a:prstGeom prst="downArrow">
                <a:avLst>
                  <a:gd name="adj1" fmla="val 50000"/>
                  <a:gd name="adj2" fmla="val 3333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/>
              </a:p>
            </p:txBody>
          </p:sp>
          <p:sp>
            <p:nvSpPr>
              <p:cNvPr id="29711" name="Text Box 7">
                <a:extLst>
                  <a:ext uri="{FF2B5EF4-FFF2-40B4-BE49-F238E27FC236}">
                    <a16:creationId xmlns:a16="http://schemas.microsoft.com/office/drawing/2014/main" id="{E536B54F-15DB-4E38-BB32-366C002643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81600" y="5754688"/>
                <a:ext cx="1955800" cy="646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各基团空间位置不同，为异构体</a:t>
                </a:r>
              </a:p>
            </p:txBody>
          </p:sp>
          <p:sp>
            <p:nvSpPr>
              <p:cNvPr id="29712" name="Text Box 8">
                <a:extLst>
                  <a:ext uri="{FF2B5EF4-FFF2-40B4-BE49-F238E27FC236}">
                    <a16:creationId xmlns:a16="http://schemas.microsoft.com/office/drawing/2014/main" id="{D77B3759-5580-4307-933F-A4FC8AC611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2800" y="5765800"/>
                <a:ext cx="1905000" cy="646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常温下相互转换，一般无法分离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54DB7B2-D9BE-48A3-9973-5E92BF911D0E}"/>
                  </a:ext>
                </a:extLst>
              </p:cNvPr>
              <p:cNvSpPr/>
              <p:nvPr/>
            </p:nvSpPr>
            <p:spPr>
              <a:xfrm>
                <a:off x="5105400" y="4038600"/>
                <a:ext cx="3957638" cy="2667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9701" name="TextBox 6">
              <a:extLst>
                <a:ext uri="{FF2B5EF4-FFF2-40B4-BE49-F238E27FC236}">
                  <a16:creationId xmlns:a16="http://schemas.microsoft.com/office/drawing/2014/main" id="{35910072-108B-4DC2-9001-C4D64428E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2600" y="1854200"/>
              <a:ext cx="8778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00"/>
                  </a:solidFill>
                </a:rPr>
                <a:t>重叠式</a:t>
              </a:r>
            </a:p>
          </p:txBody>
        </p:sp>
        <p:sp>
          <p:nvSpPr>
            <p:cNvPr id="29702" name="TextBox 7">
              <a:extLst>
                <a:ext uri="{FF2B5EF4-FFF2-40B4-BE49-F238E27FC236}">
                  <a16:creationId xmlns:a16="http://schemas.microsoft.com/office/drawing/2014/main" id="{48B9B61F-1ED6-4637-ACC3-CAD13EA00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3919538"/>
              <a:ext cx="8826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00"/>
                  </a:solidFill>
                </a:rPr>
                <a:t>交叉式</a:t>
              </a:r>
            </a:p>
          </p:txBody>
        </p:sp>
        <p:sp>
          <p:nvSpPr>
            <p:cNvPr id="29703" name="TextBox 8">
              <a:extLst>
                <a:ext uri="{FF2B5EF4-FFF2-40B4-BE49-F238E27FC236}">
                  <a16:creationId xmlns:a16="http://schemas.microsoft.com/office/drawing/2014/main" id="{0254E351-D71F-4897-AF77-01A14992F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488" y="3938588"/>
              <a:ext cx="8810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00"/>
                  </a:solidFill>
                </a:rPr>
                <a:t>交叉式</a:t>
              </a: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46373E-3FC0-493C-94AD-58632169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5357-48FF-409E-BBAB-7C7BE4DBD7A2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42D7DE-A00C-4B95-9FAE-DB6A536D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843FCAD-C3DB-40A7-9547-5EF2EDBA7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772400" cy="900113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正丁烷的构象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01DD0C5A-DCDC-4B65-AAC4-178949178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863600"/>
            <a:ext cx="8856662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以正丁烷的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C2—C3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键的旋转来讨论丁烷的构象，固定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C2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，把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旋转一圈来看丁烷的构象情况。在转动时，每次转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60°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，直到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360°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复原可得到四种典型构象。</a:t>
            </a:r>
          </a:p>
        </p:txBody>
      </p:sp>
      <p:sp>
        <p:nvSpPr>
          <p:cNvPr id="25604" name="Rectangle 7">
            <a:extLst>
              <a:ext uri="{FF2B5EF4-FFF2-40B4-BE49-F238E27FC236}">
                <a16:creationId xmlns:a16="http://schemas.microsoft.com/office/drawing/2014/main" id="{D1793760-0F23-4E56-A61C-D118C477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966" name="Object 6">
            <a:extLst>
              <a:ext uri="{FF2B5EF4-FFF2-40B4-BE49-F238E27FC236}">
                <a16:creationId xmlns:a16="http://schemas.microsoft.com/office/drawing/2014/main" id="{316451A3-1D1B-414D-BA6B-110921F69B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349500"/>
          <a:ext cx="6121400" cy="425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3" name="CS ChemDraw Drawing" r:id="rId3" imgW="5944908" imgH="4134303" progId="ChemDraw.Document.6.0">
                  <p:embed/>
                </p:oleObj>
              </mc:Choice>
              <mc:Fallback>
                <p:oleObj name="CS ChemDraw Drawing" r:id="rId3" imgW="5944908" imgH="4134303" progId="ChemDraw.Document.6.0">
                  <p:embed/>
                  <p:pic>
                    <p:nvPicPr>
                      <p:cNvPr id="40966" name="Object 6">
                        <a:extLst>
                          <a:ext uri="{FF2B5EF4-FFF2-40B4-BE49-F238E27FC236}">
                            <a16:creationId xmlns:a16="http://schemas.microsoft.com/office/drawing/2014/main" id="{316451A3-1D1B-414D-BA6B-110921F69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49500"/>
                        <a:ext cx="6121400" cy="425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E95FBC-30B6-4552-A395-FC83328C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CEA9A-200A-445C-B654-B5FC375DD6E9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71DB3E-366B-4BDE-B916-630E51D7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034A610-B168-4D1D-A6A4-BDC07C87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81075"/>
            <a:ext cx="8748712" cy="568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Text Box 5">
            <a:extLst>
              <a:ext uri="{FF2B5EF4-FFF2-40B4-BE49-F238E27FC236}">
                <a16:creationId xmlns:a16="http://schemas.microsoft.com/office/drawing/2014/main" id="{CBFB4B88-7487-41A8-8691-81134EEEB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333375"/>
            <a:ext cx="76962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500" b="1">
                <a:latin typeface="Times New Roman" panose="02020603050405020304" pitchFamily="18" charset="0"/>
              </a:rPr>
              <a:t>丁烷的四种特殊构象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9A0897-C644-4AEA-865A-6B7BE33E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E12C9-A718-484E-9FB0-098900C247AD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1032C4-8FAA-4ED0-8162-79DFD665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AE6D0216-CFCD-486F-B118-5A123517E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86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构象稳定性：对位交叉式 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邻位交叉式 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部分重叠式 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完全重叠式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F33DFA04-20E2-42CB-851C-26496FAC2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68413"/>
            <a:ext cx="91090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室温下，正丁烷构象异构体处于快速转化的动态平衡中，不能分离。最稳定的对位交叉构象是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优势构象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400" b="1">
                <a:latin typeface="Times New Roman" panose="02020603050405020304" pitchFamily="18" charset="0"/>
              </a:rPr>
              <a:t>        </a:t>
            </a:r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FBA162B5-DB17-48D9-A48A-46B6C393C0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2565400"/>
            <a:ext cx="7772400" cy="53975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ea typeface="楷体" panose="02010609060101010101" pitchFamily="49" charset="-122"/>
                <a:cs typeface="Times New Roman" panose="02020603050405020304" pitchFamily="18" charset="0"/>
              </a:rPr>
              <a:t>乙烷衍生物的构象分布：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31B1AA3-60B8-40BE-B213-65EE75213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213100"/>
            <a:ext cx="5472113" cy="192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     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衍生物         对位交叉的比例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%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~70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84~91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&gt;90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47EC3649-D189-45CB-8E5C-2E53EE8AB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5519738"/>
            <a:ext cx="6178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一般情况下是：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对位交叉式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邻位交叉式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906654-0271-472A-B3D7-70BFE4374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CD12-FECA-4589-AF53-48ED90FEDEE0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08D92A-95F9-4387-9A9E-8B3F0208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utoUpdateAnimBg="0"/>
      <p:bldP spid="43011" grpId="0" autoUpdateAnimBg="0"/>
      <p:bldP spid="43015" grpId="0"/>
      <p:bldP spid="430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4">
            <a:extLst>
              <a:ext uri="{FF2B5EF4-FFF2-40B4-BE49-F238E27FC236}">
                <a16:creationId xmlns:a16="http://schemas.microsoft.com/office/drawing/2014/main" id="{09EE6983-CA3F-4D16-83B1-DE929CE6179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963613"/>
            <a:ext cx="73152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试解释乙烷构象中重叠式的能量为何大于交叉式？</a:t>
            </a:r>
          </a:p>
        </p:txBody>
      </p:sp>
      <p:sp>
        <p:nvSpPr>
          <p:cNvPr id="32771" name="TextBox 5">
            <a:extLst>
              <a:ext uri="{FF2B5EF4-FFF2-40B4-BE49-F238E27FC236}">
                <a16:creationId xmlns:a16="http://schemas.microsoft.com/office/drawing/2014/main" id="{83772E69-7316-4C7C-B564-077EB8DCA3B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28800" y="2786063"/>
            <a:ext cx="64008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电子重排效应</a:t>
            </a:r>
          </a:p>
        </p:txBody>
      </p:sp>
      <p:sp>
        <p:nvSpPr>
          <p:cNvPr id="32772" name="TextBox 6">
            <a:extLst>
              <a:ext uri="{FF2B5EF4-FFF2-40B4-BE49-F238E27FC236}">
                <a16:creationId xmlns:a16="http://schemas.microsoft.com/office/drawing/2014/main" id="{47DD8017-2D36-4877-BEFB-B06EAED73EA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28800" y="3643313"/>
            <a:ext cx="64008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空间阻碍效应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2773" name="TextBox 7">
            <a:extLst>
              <a:ext uri="{FF2B5EF4-FFF2-40B4-BE49-F238E27FC236}">
                <a16:creationId xmlns:a16="http://schemas.microsoft.com/office/drawing/2014/main" id="{BC1CCB8D-8CEF-4B25-A881-6059EBCB915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28800" y="4500563"/>
            <a:ext cx="64008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极化效应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BBC823C-B5B4-4271-90F2-CBB19C55384D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4956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B06B79D-6D27-4671-82A6-5C420F3096C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681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7A5CC2D-7CE9-4065-B079-89601173C3B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06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5A5EAF9-A941-44F5-A45B-E61DDA5AA49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172200" y="6215063"/>
            <a:ext cx="1543050" cy="411162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sp>
        <p:nvSpPr>
          <p:cNvPr id="32778" name="Rectangle 6">
            <a:extLst>
              <a:ext uri="{FF2B5EF4-FFF2-40B4-BE49-F238E27FC236}">
                <a16:creationId xmlns:a16="http://schemas.microsoft.com/office/drawing/2014/main" id="{3D5B89E2-A283-41D7-B689-92E8B5DA1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41400"/>
            <a:ext cx="845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克莱登大学申请博士学位试题（有机化学卷）  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2002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年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5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月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22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520885-3FBD-4B84-9838-6A21FB68A0F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80" name="TextBox 26">
            <a:extLst>
              <a:ext uri="{FF2B5EF4-FFF2-40B4-BE49-F238E27FC236}">
                <a16:creationId xmlns:a16="http://schemas.microsoft.com/office/drawing/2014/main" id="{B26EC2AD-C75C-4CCF-A300-541F25AFE4F0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613900" y="6326188"/>
            <a:ext cx="3662363" cy="461962"/>
          </a:xfrm>
          <a:prstGeom prst="rect">
            <a:avLst/>
          </a:prstGeom>
          <a:solidFill>
            <a:srgbClr val="FBFAE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32781" name="TextBox 27">
            <a:extLst>
              <a:ext uri="{FF2B5EF4-FFF2-40B4-BE49-F238E27FC236}">
                <a16:creationId xmlns:a16="http://schemas.microsoft.com/office/drawing/2014/main" id="{5FAE331C-8715-448D-8F92-891C10CCF39A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779001" y="1270000"/>
            <a:ext cx="3332163" cy="325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>
                <a:solidFill>
                  <a:srgbClr val="00476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重叠型构象中，两个Ｃ原子上的Ｈ原子相距较近，产生排斥力，而出现空间阻碍效应</a:t>
            </a:r>
            <a:r>
              <a:rPr lang="en-US" altLang="zh-CN" sz="2000">
                <a:solidFill>
                  <a:srgbClr val="00476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(Steric effect)</a:t>
            </a:r>
            <a:r>
              <a:rPr lang="zh-CN" altLang="en-US" sz="2000">
                <a:solidFill>
                  <a:srgbClr val="00476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。而在交叉型构象中，两个Ｃ原子上Ｈ原子的相距较远，不会出现空间阻碍效应的排斥力，能量较低，比较稳定。</a:t>
            </a:r>
            <a:r>
              <a:rPr lang="zh-CN" altLang="en-US" sz="2000">
                <a:solidFill>
                  <a:srgbClr val="004762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</a:p>
        </p:txBody>
      </p:sp>
      <p:grpSp>
        <p:nvGrpSpPr>
          <p:cNvPr id="32783" name="组合 25">
            <a:extLst>
              <a:ext uri="{FF2B5EF4-FFF2-40B4-BE49-F238E27FC236}">
                <a16:creationId xmlns:a16="http://schemas.microsoft.com/office/drawing/2014/main" id="{6EFC794A-3CEC-4056-BE9F-D6C23CB5728C}"/>
              </a:ext>
            </a:extLst>
          </p:cNvPr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9537700" y="0"/>
            <a:ext cx="3814763" cy="647700"/>
            <a:chOff x="9537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1DE3498C-E044-4758-9109-D3238AEF057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FF6C0133-0716-4889-80F4-7B06DDE3527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9537700" y="12700"/>
              <a:ext cx="190516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787" name="RemarkTitleText">
              <a:extLst>
                <a:ext uri="{FF2B5EF4-FFF2-40B4-BE49-F238E27FC236}">
                  <a16:creationId xmlns:a16="http://schemas.microsoft.com/office/drawing/2014/main" id="{42C928B0-FD3E-4613-B700-822AB670E9FE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77902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B817BE-41DE-4553-826E-E68E0915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3F0F-47F6-4DF0-83D9-60A2B3965E3C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704C9-FFE5-4EBA-8861-EFEB1EC3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32782" name="组合 18">
            <a:extLst>
              <a:ext uri="{FF2B5EF4-FFF2-40B4-BE49-F238E27FC236}">
                <a16:creationId xmlns:a16="http://schemas.microsoft.com/office/drawing/2014/main" id="{87770889-0E74-4586-B01C-C84A0BA59250}"/>
              </a:ext>
            </a:extLst>
          </p:cNvPr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CC209FE9-67B9-401B-AB11-69C7A9466A8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3ABF17C3-1AB0-4707-8173-E4F5E174E46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790" name="TypeText">
              <a:extLst>
                <a:ext uri="{FF2B5EF4-FFF2-40B4-BE49-F238E27FC236}">
                  <a16:creationId xmlns:a16="http://schemas.microsoft.com/office/drawing/2014/main" id="{8599E076-01D4-426F-870B-D53EBABB7B06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32791" name="TipText">
              <a:extLst>
                <a:ext uri="{FF2B5EF4-FFF2-40B4-BE49-F238E27FC236}">
                  <a16:creationId xmlns:a16="http://schemas.microsoft.com/office/drawing/2014/main" id="{2F74D9F7-AB4F-46EC-AC05-68571BA21254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2784" name="图片 3">
            <a:extLst>
              <a:ext uri="{FF2B5EF4-FFF2-40B4-BE49-F238E27FC236}">
                <a16:creationId xmlns:a16="http://schemas.microsoft.com/office/drawing/2014/main" id="{EC3B070D-1A78-428B-AF0F-63A9FE034FB9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>
            <a:extLst>
              <a:ext uri="{FF2B5EF4-FFF2-40B4-BE49-F238E27FC236}">
                <a16:creationId xmlns:a16="http://schemas.microsoft.com/office/drawing/2014/main" id="{AA5C5425-AACA-4616-B7BF-B4B0A5CA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441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5" name="Text Box 3">
            <a:extLst>
              <a:ext uri="{FF2B5EF4-FFF2-40B4-BE49-F238E27FC236}">
                <a16:creationId xmlns:a16="http://schemas.microsoft.com/office/drawing/2014/main" id="{E76A2C8E-152F-4BD9-8B9B-7AB7F6EBA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343400"/>
            <a:ext cx="70104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重叠型构象中，两个Ｃ原子上的Ｈ原子相距较近，产生排斥力，而出现空间阻碍效应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(Steric effect)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。而在交叉型构象中，两个Ｃ原子上Ｈ原子的相距较远，不会出现空间阻碍效应的排斥力，能量较低，比较稳定。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110596" name="Picture 4">
            <a:extLst>
              <a:ext uri="{FF2B5EF4-FFF2-40B4-BE49-F238E27FC236}">
                <a16:creationId xmlns:a16="http://schemas.microsoft.com/office/drawing/2014/main" id="{991B0A93-DBD2-4D08-8DAF-99E88AF5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5076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9" name="矩形 3">
            <a:extLst>
              <a:ext uri="{FF2B5EF4-FFF2-40B4-BE49-F238E27FC236}">
                <a16:creationId xmlns:a16="http://schemas.microsoft.com/office/drawing/2014/main" id="{EBB44AF7-0C7D-4736-A495-D9AC8E5D3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390525"/>
            <a:ext cx="4608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 2.1.5  properties — </a:t>
            </a:r>
            <a:r>
              <a:rPr lang="zh-CN" altLang="en-US" sz="2800" b="1">
                <a:solidFill>
                  <a:schemeClr val="tx2"/>
                </a:solidFill>
              </a:rPr>
              <a:t>性质</a:t>
            </a:r>
            <a:endParaRPr lang="zh-CN" altLang="en-US" sz="280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9BAB3C-AB41-4A0A-9EF0-970D4B10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11B1-AD51-4D81-BF01-B6199B4E8C6B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EBDE51-AF07-4AFA-9F14-D8E17179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6C015B51-4A59-437E-A513-F32C9F377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55688"/>
            <a:ext cx="6138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2"/>
                </a:solidFill>
              </a:rPr>
              <a:t> 2.1.5.1 Physical properties — </a:t>
            </a:r>
            <a:r>
              <a:rPr lang="zh-CN" altLang="en-US" sz="2400" b="1" dirty="0">
                <a:solidFill>
                  <a:schemeClr val="tx2"/>
                </a:solidFill>
              </a:rPr>
              <a:t>物理性质</a:t>
            </a:r>
            <a:endParaRPr lang="zh-CN" altLang="en-US" sz="2400" dirty="0"/>
          </a:p>
        </p:txBody>
      </p:sp>
      <p:graphicFrame>
        <p:nvGraphicFramePr>
          <p:cNvPr id="19" name="Object 8">
            <a:extLst>
              <a:ext uri="{FF2B5EF4-FFF2-40B4-BE49-F238E27FC236}">
                <a16:creationId xmlns:a16="http://schemas.microsoft.com/office/drawing/2014/main" id="{095A4E03-7885-427F-AEE4-31BD55FB3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379966"/>
              </p:ext>
            </p:extLst>
          </p:nvPr>
        </p:nvGraphicFramePr>
        <p:xfrm>
          <a:off x="1008063" y="4825924"/>
          <a:ext cx="6659562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7" name="CS ChemDraw Drawing" r:id="rId3" imgW="4006192" imgH="901848" progId="ChemDraw.Document.6.0">
                  <p:embed/>
                </p:oleObj>
              </mc:Choice>
              <mc:Fallback>
                <p:oleObj name="CS ChemDraw Drawing" r:id="rId3" imgW="4006192" imgH="901848" progId="ChemDraw.Document.6.0">
                  <p:embed/>
                  <p:pic>
                    <p:nvPicPr>
                      <p:cNvPr id="67592" name="Object 8">
                        <a:extLst>
                          <a:ext uri="{FF2B5EF4-FFF2-40B4-BE49-F238E27FC236}">
                            <a16:creationId xmlns:a16="http://schemas.microsoft.com/office/drawing/2014/main" id="{304D8A3F-F53C-4CA5-AA41-833D1CFFD6E7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4825924"/>
                        <a:ext cx="6659562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7">
            <a:extLst>
              <a:ext uri="{FF2B5EF4-FFF2-40B4-BE49-F238E27FC236}">
                <a16:creationId xmlns:a16="http://schemas.microsoft.com/office/drawing/2014/main" id="{27E54566-6229-4544-ABBC-E4676A458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490904"/>
            <a:ext cx="8243888" cy="330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、状态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在室温（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25 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0.1MPa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C1-C4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直链烃为气体，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C5-C17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直链烃为液体，十八个碳原子以上直链烃为固体。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、沸点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(bp) 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烷烃分子同系物中，随碳原子数的增加，其沸点也相应升高。在分子式相同的构造异构体中，支链越多，分子间距越大，其沸点越低。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>
            <a:extLst>
              <a:ext uri="{FF2B5EF4-FFF2-40B4-BE49-F238E27FC236}">
                <a16:creationId xmlns:a16="http://schemas.microsoft.com/office/drawing/2014/main" id="{6C34D094-AD45-4B3D-972F-DC8FD180A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330575"/>
            <a:ext cx="8291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0709" name="Rectangle 5">
            <a:extLst>
              <a:ext uri="{FF2B5EF4-FFF2-40B4-BE49-F238E27FC236}">
                <a16:creationId xmlns:a16="http://schemas.microsoft.com/office/drawing/2014/main" id="{47087356-1AEB-4598-B855-F072EB0E3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20713"/>
            <a:ext cx="8532812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、熔点</a:t>
            </a: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(mp) 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烷烃分子同系物中，随碳原子数的增加，其熔点也曲线升高。偶数碳原子直链烷烃熔点大于相邻的两个奇数碳原子烷烃，在分子式相同的构造异构体中，对称性越好，分子在晶格中的排列越紧密，其熔点越高。</a:t>
            </a:r>
          </a:p>
        </p:txBody>
      </p:sp>
      <p:pic>
        <p:nvPicPr>
          <p:cNvPr id="200710" name="Picture 6">
            <a:extLst>
              <a:ext uri="{FF2B5EF4-FFF2-40B4-BE49-F238E27FC236}">
                <a16:creationId xmlns:a16="http://schemas.microsoft.com/office/drawing/2014/main" id="{E3466106-AEA0-4F7D-8CDC-EFB67A76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49613"/>
            <a:ext cx="2879725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0711" name="Object 7">
            <a:extLst>
              <a:ext uri="{FF2B5EF4-FFF2-40B4-BE49-F238E27FC236}">
                <a16:creationId xmlns:a16="http://schemas.microsoft.com/office/drawing/2014/main" id="{B0273E1D-4223-4226-84A6-4AEE588615BC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4356100" y="3681413"/>
          <a:ext cx="3865563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1" name="CS ChemDraw Drawing" r:id="rId4" imgW="3866093" imgH="926142" progId="ChemDraw.Document.6.0">
                  <p:embed/>
                </p:oleObj>
              </mc:Choice>
              <mc:Fallback>
                <p:oleObj name="CS ChemDraw Drawing" r:id="rId4" imgW="3866093" imgH="926142" progId="ChemDraw.Document.6.0">
                  <p:embed/>
                  <p:pic>
                    <p:nvPicPr>
                      <p:cNvPr id="200711" name="Object 7">
                        <a:extLst>
                          <a:ext uri="{FF2B5EF4-FFF2-40B4-BE49-F238E27FC236}">
                            <a16:creationId xmlns:a16="http://schemas.microsoft.com/office/drawing/2014/main" id="{B0273E1D-4223-4226-84A6-4AEE588615B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681413"/>
                        <a:ext cx="3865563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CFA8D0-408C-4313-8D03-90A2784A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B70177-A779-4F6C-9676-65AA02A1226B}" type="datetime11">
              <a:rPr lang="zh-CN" altLang="en-US" smtClean="0"/>
              <a:t>19:04:13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51B0A2-3364-46C3-8DC1-E08A70E6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F482C9-C57B-4C31-B1D6-1507D4CABD1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0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0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Rectangle 4">
            <a:extLst>
              <a:ext uri="{FF2B5EF4-FFF2-40B4-BE49-F238E27FC236}">
                <a16:creationId xmlns:a16="http://schemas.microsoft.com/office/drawing/2014/main" id="{330B5075-C717-4FCF-9E7E-97A551C4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160463"/>
            <a:ext cx="8280400" cy="294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、相对密度 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烷烃分子同系物中，随碳原子数的增加，状态趋于固态，相对密度趋于</a:t>
            </a: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0.8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30000"/>
              </a:lnSpc>
            </a:pPr>
            <a:endParaRPr lang="zh-CN" altLang="en-US" sz="24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、溶解度 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非极性，难溶于水，易溶于</a:t>
            </a: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CCl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等非极性或弱极性有机溶剂。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90F51A-443E-4D23-BCEA-14711611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524C-C204-4E5E-B2C5-238B631EF6A0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66F0FB-FE91-4A51-A8E6-605BF60A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2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2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2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02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5">
            <a:extLst>
              <a:ext uri="{FF2B5EF4-FFF2-40B4-BE49-F238E27FC236}">
                <a16:creationId xmlns:a16="http://schemas.microsoft.com/office/drawing/2014/main" id="{77F91280-F5FD-40BE-ABCB-E3F3ED383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350963"/>
            <a:ext cx="8389938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烷烃（特别是正烷烃）的化学性质稳定。在常温常压下，与大多数试剂如强酸、强碱、强氧化剂、强还原剂等都不起反应，或反应速度极慢。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原因：（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其共价键都为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键，键能大；（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）分子中的共价键不易极化（电负性差别小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C2.5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H2.2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）。但稳定性是相对的、有条件的，在一定条件下（如高温、高压、光照、催化剂），烷烃也能起一些化学反应。</a:t>
            </a:r>
          </a:p>
        </p:txBody>
      </p:sp>
      <p:sp>
        <p:nvSpPr>
          <p:cNvPr id="31750" name="Rectangle 9">
            <a:extLst>
              <a:ext uri="{FF2B5EF4-FFF2-40B4-BE49-F238E27FC236}">
                <a16:creationId xmlns:a16="http://schemas.microsoft.com/office/drawing/2014/main" id="{866601B8-8613-4BE1-BEB5-F3C8852B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264E0C19-2F7C-47BA-8F59-3FD93A362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" y="457200"/>
            <a:ext cx="6257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2"/>
                </a:solidFill>
              </a:rPr>
              <a:t> 2.1.5.2 Chemical properties — </a:t>
            </a:r>
            <a:r>
              <a:rPr lang="zh-CN" altLang="en-US" sz="2400" b="1" dirty="0">
                <a:solidFill>
                  <a:schemeClr val="tx2"/>
                </a:solidFill>
              </a:rPr>
              <a:t>化学性质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788A4-8E9F-41EB-B40E-306D9F12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5A64B-76FF-4674-8BFD-A9FBC1AC63FC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390833-6EF5-4544-9E60-410D3ED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6">
            <a:extLst>
              <a:ext uri="{FF2B5EF4-FFF2-40B4-BE49-F238E27FC236}">
                <a16:creationId xmlns:a16="http://schemas.microsoft.com/office/drawing/2014/main" id="{BA950FB9-E53B-4E37-B67F-4FF4E30B2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19200"/>
            <a:ext cx="8253413" cy="205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烷烃：</a:t>
            </a:r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由碳和氢两种元素组成的饱和烃称为烷烃，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具有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C</a:t>
            </a:r>
            <a:r>
              <a:rPr kumimoji="1" lang="en-US" altLang="zh-CN" sz="2000" b="1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>n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kumimoji="1" lang="en-US" altLang="zh-CN" sz="2000" b="1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>2n+2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通式。</a:t>
            </a:r>
            <a:endParaRPr kumimoji="1" lang="en-US" altLang="zh-CN" sz="20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zh-CN" altLang="en-US" sz="2000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7179" name="Rectangle 2">
            <a:extLst>
              <a:ext uri="{FF2B5EF4-FFF2-40B4-BE49-F238E27FC236}">
                <a16:creationId xmlns:a16="http://schemas.microsoft.com/office/drawing/2014/main" id="{666235DD-4879-40F9-92DC-222B9CB4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4114782"/>
            <a:ext cx="5963492" cy="48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</a:rPr>
              <a:t>同分异构现象：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分子式相同而结构不同的现象。</a:t>
            </a:r>
          </a:p>
        </p:txBody>
      </p:sp>
      <p:sp>
        <p:nvSpPr>
          <p:cNvPr id="7180" name="Rectangle 3">
            <a:extLst>
              <a:ext uri="{FF2B5EF4-FFF2-40B4-BE49-F238E27FC236}">
                <a16:creationId xmlns:a16="http://schemas.microsoft.com/office/drawing/2014/main" id="{780FB2B4-7E0F-4573-BBEA-2FA0DD603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06" y="5681650"/>
            <a:ext cx="7714357" cy="79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</a:rPr>
              <a:t>烷烃的异构是由于碳骨架不同产生的异构现象称为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碳链异构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现象。烷烃异构体的数目随着分子中碳原子数的增加而迅速增多。</a:t>
            </a:r>
          </a:p>
        </p:txBody>
      </p:sp>
      <p:graphicFrame>
        <p:nvGraphicFramePr>
          <p:cNvPr id="7181" name="对象 7">
            <a:extLst>
              <a:ext uri="{FF2B5EF4-FFF2-40B4-BE49-F238E27FC236}">
                <a16:creationId xmlns:a16="http://schemas.microsoft.com/office/drawing/2014/main" id="{1EADD781-8EEC-41F6-B4C8-5255B108D4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93544"/>
              </p:ext>
            </p:extLst>
          </p:nvPr>
        </p:nvGraphicFramePr>
        <p:xfrm>
          <a:off x="1524062" y="4724373"/>
          <a:ext cx="2451253" cy="533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" r:id="rId4" imgW="1671320" imgH="365760" progId="">
                  <p:embed/>
                </p:oleObj>
              </mc:Choice>
              <mc:Fallback>
                <p:oleObj r:id="rId4" imgW="1671320" imgH="365760" progId="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62" y="4724373"/>
                        <a:ext cx="2451253" cy="533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2" name="对象 8">
            <a:extLst>
              <a:ext uri="{FF2B5EF4-FFF2-40B4-BE49-F238E27FC236}">
                <a16:creationId xmlns:a16="http://schemas.microsoft.com/office/drawing/2014/main" id="{4CEE9D9C-2349-4BB1-8202-CCF360E256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644951"/>
              </p:ext>
            </p:extLst>
          </p:nvPr>
        </p:nvGraphicFramePr>
        <p:xfrm>
          <a:off x="5181890" y="4571970"/>
          <a:ext cx="1828914" cy="1004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" r:id="rId6" imgW="1290320" imgH="706120" progId="">
                  <p:embed/>
                </p:oleObj>
              </mc:Choice>
              <mc:Fallback>
                <p:oleObj r:id="rId6" imgW="1290320" imgH="706120" progId="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890" y="4571970"/>
                        <a:ext cx="1828914" cy="1004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" name="TextBox 9">
            <a:extLst>
              <a:ext uri="{FF2B5EF4-FFF2-40B4-BE49-F238E27FC236}">
                <a16:creationId xmlns:a16="http://schemas.microsoft.com/office/drawing/2014/main" id="{A55ABC88-3857-4288-A50B-A1A852E67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116" y="5392720"/>
            <a:ext cx="1739688" cy="33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正丁烷（</a:t>
            </a:r>
            <a:r>
              <a:rPr lang="en-US" altLang="zh-CN" sz="1600" b="1" dirty="0"/>
              <a:t>C</a:t>
            </a:r>
            <a:r>
              <a:rPr lang="en-US" altLang="zh-CN" sz="1600" b="1" baseline="-25000" dirty="0"/>
              <a:t>4</a:t>
            </a:r>
            <a:r>
              <a:rPr lang="en-US" altLang="zh-CN" sz="1600" b="1" dirty="0"/>
              <a:t>H</a:t>
            </a:r>
            <a:r>
              <a:rPr lang="en-US" altLang="zh-CN" sz="1600" b="1" baseline="-25000" dirty="0"/>
              <a:t>10</a:t>
            </a:r>
            <a:r>
              <a:rPr lang="zh-CN" altLang="en-US" sz="1600" b="1" dirty="0"/>
              <a:t>）</a:t>
            </a:r>
          </a:p>
        </p:txBody>
      </p:sp>
      <p:sp>
        <p:nvSpPr>
          <p:cNvPr id="7184" name="TextBox 10">
            <a:extLst>
              <a:ext uri="{FF2B5EF4-FFF2-40B4-BE49-F238E27FC236}">
                <a16:creationId xmlns:a16="http://schemas.microsoft.com/office/drawing/2014/main" id="{464691DA-3149-4EA8-AE81-ED3C923C1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727" y="5377752"/>
            <a:ext cx="1739688" cy="33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异丁烷（</a:t>
            </a:r>
            <a:r>
              <a:rPr lang="en-US" altLang="zh-CN" sz="1600" b="1"/>
              <a:t>C</a:t>
            </a:r>
            <a:r>
              <a:rPr lang="en-US" altLang="zh-CN" sz="1600" b="1" baseline="-25000"/>
              <a:t>4</a:t>
            </a:r>
            <a:r>
              <a:rPr lang="en-US" altLang="zh-CN" sz="1600" b="1"/>
              <a:t>H</a:t>
            </a:r>
            <a:r>
              <a:rPr lang="en-US" altLang="zh-CN" sz="1600" b="1" baseline="-25000"/>
              <a:t>10</a:t>
            </a:r>
            <a:r>
              <a:rPr lang="zh-CN" altLang="en-US" sz="1600" b="1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82487B-2E6D-48FB-8817-08026D2BE3E7}"/>
              </a:ext>
            </a:extLst>
          </p:cNvPr>
          <p:cNvSpPr/>
          <p:nvPr/>
        </p:nvSpPr>
        <p:spPr>
          <a:xfrm>
            <a:off x="84138" y="468313"/>
            <a:ext cx="7002462" cy="5730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eaLnBrk="0" hangingPunct="0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500" b="1" dirty="0">
                <a:solidFill>
                  <a:schemeClr val="accent6">
                    <a:lumMod val="50000"/>
                  </a:schemeClr>
                </a:solidFill>
              </a:rPr>
              <a:t>2.1.1  </a:t>
            </a:r>
            <a:r>
              <a:rPr lang="zh-CN" altLang="en-US" sz="2500" b="1" dirty="0">
                <a:solidFill>
                  <a:schemeClr val="accent6">
                    <a:lumMod val="50000"/>
                  </a:schemeClr>
                </a:solidFill>
              </a:rPr>
              <a:t>同系列 和同分异构现象</a:t>
            </a:r>
            <a:r>
              <a:rPr lang="en-US" altLang="zh-CN" sz="2500" b="1" dirty="0">
                <a:solidFill>
                  <a:schemeClr val="accent6">
                    <a:lumMod val="50000"/>
                  </a:schemeClr>
                </a:solidFill>
              </a:rPr>
              <a:t>—Isomerism</a:t>
            </a:r>
            <a:r>
              <a:rPr lang="zh-CN" altLang="en-US" sz="2500" b="1" dirty="0">
                <a:solidFill>
                  <a:schemeClr val="accent6">
                    <a:lumMod val="50000"/>
                  </a:schemeClr>
                </a:solidFill>
              </a:rPr>
              <a:t>                                                            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C84C7-39C3-4ECF-BEF7-0BBF51349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63688"/>
            <a:ext cx="6511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CH</a:t>
            </a:r>
            <a:r>
              <a:rPr lang="en-US" altLang="zh-CN" sz="2000" baseline="-25000" dirty="0"/>
              <a:t>4</a:t>
            </a:r>
            <a:endParaRPr lang="zh-CN" altLang="en-US" sz="2000" baseline="-250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2D1A1B7-5881-456F-BC10-FAFCC1595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631290"/>
              </p:ext>
            </p:extLst>
          </p:nvPr>
        </p:nvGraphicFramePr>
        <p:xfrm>
          <a:off x="3251200" y="2039886"/>
          <a:ext cx="14097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3" r:id="rId8" imgW="788102" imgH="181870" progId="">
                  <p:embed/>
                </p:oleObj>
              </mc:Choice>
              <mc:Fallback>
                <p:oleObj r:id="rId8" imgW="788102" imgH="181870" progId="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0" y="2039886"/>
                        <a:ext cx="14097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C9BFAA-911B-4CEB-9251-D97599476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467230"/>
              </p:ext>
            </p:extLst>
          </p:nvPr>
        </p:nvGraphicFramePr>
        <p:xfrm>
          <a:off x="5445125" y="1735094"/>
          <a:ext cx="179387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" r:id="rId10" imgW="1148080" imgH="375920" progId="">
                  <p:embed/>
                </p:oleObj>
              </mc:Choice>
              <mc:Fallback>
                <p:oleObj r:id="rId10" imgW="1148080" imgH="375920" progId="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25" y="1735094"/>
                        <a:ext cx="179387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6C02CD-ADA1-4936-81CF-1EC1E3E8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343108"/>
            <a:ext cx="12522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甲烷</a:t>
            </a:r>
            <a:r>
              <a:rPr lang="en-US" altLang="zh-CN" sz="2000" b="1"/>
              <a:t>-CH</a:t>
            </a:r>
            <a:r>
              <a:rPr lang="en-US" altLang="zh-CN" sz="2000" b="1" baseline="-25000"/>
              <a:t>4</a:t>
            </a:r>
            <a:endParaRPr lang="zh-CN" altLang="en-US" sz="2000" b="1" baseline="-2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A7391-A517-4742-B15A-1E9DAD45B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43108"/>
            <a:ext cx="1346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/>
              <a:t>乙烷</a:t>
            </a:r>
            <a:r>
              <a:rPr lang="en-US" altLang="zh-CN" sz="2000" b="1" dirty="0"/>
              <a:t>-C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6</a:t>
            </a:r>
            <a:endParaRPr lang="zh-CN" altLang="en-US" sz="2000" b="1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CD389-EEEC-4777-8CCD-DD90D2DF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838" y="2343108"/>
            <a:ext cx="1346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/>
              <a:t>丙烷</a:t>
            </a:r>
            <a:r>
              <a:rPr lang="en-US" altLang="zh-CN" sz="2000" b="1" dirty="0"/>
              <a:t>-C</a:t>
            </a:r>
            <a:r>
              <a:rPr lang="en-US" altLang="zh-CN" sz="2000" b="1" baseline="-25000" dirty="0"/>
              <a:t>3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8</a:t>
            </a:r>
            <a:endParaRPr lang="zh-CN" altLang="en-US" sz="2000" b="1" baseline="-250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CD9C90-F185-4922-8B58-B09D5170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0A96-4033-48FD-B831-84BB13B1BF75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ABC1EF-90AC-4964-BC42-AF766955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59DC50-F925-4047-989E-7D7E5142EEC9}"/>
              </a:ext>
            </a:extLst>
          </p:cNvPr>
          <p:cNvSpPr txBox="1"/>
          <p:nvPr/>
        </p:nvSpPr>
        <p:spPr>
          <a:xfrm>
            <a:off x="380999" y="2813440"/>
            <a:ext cx="8253413" cy="122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同系物：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在组成上相差一个或多个</a:t>
            </a:r>
            <a:r>
              <a:rPr kumimoji="1"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CH2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，且结构和性质相似的一系列化合物称为同系列，同系列中的各化合物互为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同系物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，其中</a:t>
            </a:r>
            <a:r>
              <a:rPr kumimoji="1"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</a:t>
            </a:r>
            <a:r>
              <a:rPr kumimoji="1" lang="en-US" altLang="zh-CN" sz="2000" b="1" baseline="-250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为同系列的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系差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。同系物结构相似，化学性质相近。</a:t>
            </a:r>
            <a:endParaRPr kumimoji="1" lang="en-US" altLang="zh-CN" sz="20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9" grpId="0"/>
      <p:bldP spid="4" grpId="0"/>
      <p:bldP spid="7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7BA210-7636-4B8B-BA2B-F662E0347879}"/>
              </a:ext>
            </a:extLst>
          </p:cNvPr>
          <p:cNvGrpSpPr>
            <a:grpSpLocks/>
          </p:cNvGrpSpPr>
          <p:nvPr/>
        </p:nvGrpSpPr>
        <p:grpSpPr bwMode="auto">
          <a:xfrm>
            <a:off x="576263" y="1295400"/>
            <a:ext cx="8305800" cy="5124450"/>
            <a:chOff x="576263" y="1295400"/>
            <a:chExt cx="8305800" cy="5124450"/>
          </a:xfrm>
        </p:grpSpPr>
        <p:graphicFrame>
          <p:nvGraphicFramePr>
            <p:cNvPr id="36870" name="Object 3">
              <a:extLst>
                <a:ext uri="{FF2B5EF4-FFF2-40B4-BE49-F238E27FC236}">
                  <a16:creationId xmlns:a16="http://schemas.microsoft.com/office/drawing/2014/main" id="{76992D3E-C540-4B4A-BD1F-6922F89E71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7375" y="2141538"/>
            <a:ext cx="2762250" cy="925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2" r:id="rId4" imgW="1816560" imgH="601560" progId="ChemDraw.Document.6.0">
                    <p:embed/>
                  </p:oleObj>
                </mc:Choice>
                <mc:Fallback>
                  <p:oleObj r:id="rId4" imgW="1816560" imgH="601560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375" y="2141538"/>
                          <a:ext cx="2762250" cy="925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1" name="Object 4">
              <a:extLst>
                <a:ext uri="{FF2B5EF4-FFF2-40B4-BE49-F238E27FC236}">
                  <a16:creationId xmlns:a16="http://schemas.microsoft.com/office/drawing/2014/main" id="{D3AB0CEA-1FAF-43B2-9C8D-961B1543B5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38800" y="1384300"/>
            <a:ext cx="2960688" cy="199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3" r:id="rId6" imgW="4160520" imgH="1717040" progId="ChemDraw.Document.6.0">
                    <p:embed/>
                  </p:oleObj>
                </mc:Choice>
                <mc:Fallback>
                  <p:oleObj r:id="rId6" imgW="4160520" imgH="171704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7058" r="11765"/>
                        <a:stretch>
                          <a:fillRect/>
                        </a:stretch>
                      </p:blipFill>
                      <p:spPr bwMode="auto">
                        <a:xfrm>
                          <a:off x="5638800" y="1384300"/>
                          <a:ext cx="2960688" cy="199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2" name="Text Box 5">
              <a:extLst>
                <a:ext uri="{FF2B5EF4-FFF2-40B4-BE49-F238E27FC236}">
                  <a16:creationId xmlns:a16="http://schemas.microsoft.com/office/drawing/2014/main" id="{0A748F08-2ADD-449E-B20D-EBFEACA34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200" y="1384300"/>
              <a:ext cx="25146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特点一：较稳定</a:t>
              </a:r>
            </a:p>
          </p:txBody>
        </p:sp>
        <p:sp>
          <p:nvSpPr>
            <p:cNvPr id="36873" name="Text Box 6">
              <a:extLst>
                <a:ext uri="{FF2B5EF4-FFF2-40B4-BE49-F238E27FC236}">
                  <a16:creationId xmlns:a16="http://schemas.microsoft.com/office/drawing/2014/main" id="{302B1489-B9D8-4188-8F9F-5CE424446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200" y="1482725"/>
              <a:ext cx="1905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键能相对较大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8E5EFDF-4EE4-489E-A953-09E41FBC7C15}"/>
                </a:ext>
              </a:extLst>
            </p:cNvPr>
            <p:cNvSpPr/>
            <p:nvPr/>
          </p:nvSpPr>
          <p:spPr>
            <a:xfrm>
              <a:off x="5664200" y="1295400"/>
              <a:ext cx="29464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6875" name="Text Box 2">
              <a:extLst>
                <a:ext uri="{FF2B5EF4-FFF2-40B4-BE49-F238E27FC236}">
                  <a16:creationId xmlns:a16="http://schemas.microsoft.com/office/drawing/2014/main" id="{B0A183C1-345E-44ED-8821-2B45BFFA6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" y="3276600"/>
              <a:ext cx="47244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特点</a:t>
              </a:r>
              <a:r>
                <a:rPr lang="en-US" altLang="zh-CN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2</a:t>
              </a: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：可以反应</a:t>
              </a:r>
            </a:p>
          </p:txBody>
        </p:sp>
        <p:graphicFrame>
          <p:nvGraphicFramePr>
            <p:cNvPr id="36876" name="Object 3">
              <a:extLst>
                <a:ext uri="{FF2B5EF4-FFF2-40B4-BE49-F238E27FC236}">
                  <a16:creationId xmlns:a16="http://schemas.microsoft.com/office/drawing/2014/main" id="{F8745A4F-B7A7-44B3-A8F5-D883E6C026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263" y="3733800"/>
            <a:ext cx="401637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4" r:id="rId8" imgW="3972560" imgH="962660" progId="ChemDraw.Document.5.0">
                    <p:embed/>
                  </p:oleObj>
                </mc:Choice>
                <mc:Fallback>
                  <p:oleObj r:id="rId8" imgW="3972560" imgH="962660" progId="ChemDraw.Document.5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263" y="3733800"/>
                          <a:ext cx="4016375" cy="973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7" name="Text Box 4">
              <a:extLst>
                <a:ext uri="{FF2B5EF4-FFF2-40B4-BE49-F238E27FC236}">
                  <a16:creationId xmlns:a16="http://schemas.microsoft.com/office/drawing/2014/main" id="{8C86D40A-C723-46F3-A61A-D9AF4686B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750" y="3803650"/>
              <a:ext cx="37703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A50021"/>
                  </a:solidFill>
                  <a:ea typeface="黑体" panose="02010609060101010101" pitchFamily="49" charset="-122"/>
                </a:rPr>
                <a:t>C—C , C—H </a:t>
              </a:r>
              <a:r>
                <a:rPr lang="zh-CN" altLang="en-US" b="1">
                  <a:solidFill>
                    <a:srgbClr val="A50021"/>
                  </a:solidFill>
                  <a:ea typeface="黑体" panose="02010609060101010101" pitchFamily="49" charset="-122"/>
                </a:rPr>
                <a:t>有一定极性，可反应</a:t>
              </a:r>
            </a:p>
          </p:txBody>
        </p:sp>
        <p:sp>
          <p:nvSpPr>
            <p:cNvPr id="36878" name="Text Box 5">
              <a:extLst>
                <a:ext uri="{FF2B5EF4-FFF2-40B4-BE49-F238E27FC236}">
                  <a16:creationId xmlns:a16="http://schemas.microsoft.com/office/drawing/2014/main" id="{06943DC7-FEA3-4E4F-90FF-4A185423D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150" y="4965700"/>
              <a:ext cx="44196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特点</a:t>
              </a:r>
              <a:r>
                <a:rPr lang="en-US" altLang="zh-CN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3</a:t>
              </a: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：自由基型反应</a:t>
              </a:r>
            </a:p>
          </p:txBody>
        </p:sp>
        <p:sp>
          <p:nvSpPr>
            <p:cNvPr id="36879" name="Text Box 6">
              <a:extLst>
                <a:ext uri="{FF2B5EF4-FFF2-40B4-BE49-F238E27FC236}">
                  <a16:creationId xmlns:a16="http://schemas.microsoft.com/office/drawing/2014/main" id="{935D78DA-76BE-410A-B087-F52F28E02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950" y="5549900"/>
              <a:ext cx="6019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电负性    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C</a:t>
              </a: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：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2.5     H</a:t>
              </a: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：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2.2</a:t>
              </a:r>
              <a:endParaRPr lang="en-US" altLang="zh-CN" sz="2000" b="1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6880" name="Text Box 7">
              <a:extLst>
                <a:ext uri="{FF2B5EF4-FFF2-40B4-BE49-F238E27FC236}">
                  <a16:creationId xmlns:a16="http://schemas.microsoft.com/office/drawing/2014/main" id="{2DB7F710-7787-4E5C-A831-CC34F246C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6019800"/>
              <a:ext cx="6553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不同的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C—H</a:t>
              </a: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键其键能不同，但极性都不大，以均裂为主</a:t>
              </a:r>
              <a:endParaRPr lang="zh-CN" altLang="en-US" sz="2000" b="1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6881" name="Text Box 9">
              <a:extLst>
                <a:ext uri="{FF2B5EF4-FFF2-40B4-BE49-F238E27FC236}">
                  <a16:creationId xmlns:a16="http://schemas.microsoft.com/office/drawing/2014/main" id="{1C0920F5-D8FC-4BC9-A184-44F39350A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3213" y="4486275"/>
              <a:ext cx="3048000" cy="139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氧化反应</a:t>
              </a:r>
            </a:p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热解</a:t>
              </a:r>
            </a:p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异构化</a:t>
              </a:r>
            </a:p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自由基取代反应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5AC155-03BF-4541-B485-A711F879D019}"/>
                </a:ext>
              </a:extLst>
            </p:cNvPr>
            <p:cNvSpPr/>
            <p:nvPr/>
          </p:nvSpPr>
          <p:spPr>
            <a:xfrm>
              <a:off x="5111750" y="4343400"/>
              <a:ext cx="2660650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B1D139-B5BC-4047-B29C-CB94C43B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8E2C-1396-4F2C-A3BD-FFC2D8CA2311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ECAA7E-62BD-4CC2-904E-0C93A83F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5F31582D-AACB-4807-AF1E-454D1B05CB4D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365126"/>
            <a:ext cx="7886700" cy="7889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烷烃的化学性质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F155FD-E65E-4AA5-951F-086AE5DF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E173B-B842-4942-8822-1C5E4A719998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ADF631-F15C-4837-9EB2-99037F1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E36A47-C9C2-49BC-8778-BBA9557E2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533476"/>
            <a:ext cx="3384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>
                <a:ea typeface="楷体" panose="02010609060101010101" pitchFamily="49" charset="-122"/>
                <a:cs typeface="Times New Roman" panose="02020603050405020304" pitchFamily="18" charset="0"/>
              </a:rPr>
              <a:t>、氧化反应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A7D2692-B6E9-4A61-999C-E727F712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074813"/>
            <a:ext cx="2735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完全燃烧</a:t>
            </a: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1D4AD60C-AC8C-4471-B618-4BC5F1791B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361269"/>
              </p:ext>
            </p:extLst>
          </p:nvPr>
        </p:nvGraphicFramePr>
        <p:xfrm>
          <a:off x="1511300" y="1722513"/>
          <a:ext cx="52212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5" name="CS ChemDraw Drawing" r:id="rId3" imgW="3419341" imgH="229713" progId="ChemDraw.Document.6.0">
                  <p:embed/>
                </p:oleObj>
              </mc:Choice>
              <mc:Fallback>
                <p:oleObj name="CS ChemDraw Drawing" r:id="rId3" imgW="3419341" imgH="229713" progId="ChemDraw.Document.6.0">
                  <p:embed/>
                  <p:pic>
                    <p:nvPicPr>
                      <p:cNvPr id="70664" name="Object 8">
                        <a:extLst>
                          <a:ext uri="{FF2B5EF4-FFF2-40B4-BE49-F238E27FC236}">
                            <a16:creationId xmlns:a16="http://schemas.microsoft.com/office/drawing/2014/main" id="{2C33D97A-E77D-46DC-9AAE-69BB136D47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1722513"/>
                        <a:ext cx="52212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6FECA971-D5DD-4321-ADAD-82895AE9E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26" y="2243059"/>
            <a:ext cx="203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不完全燃烧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AC537EF1-D6E5-40A0-83CC-2807E21D6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786359"/>
              </p:ext>
            </p:extLst>
          </p:nvPr>
        </p:nvGraphicFramePr>
        <p:xfrm>
          <a:off x="1236776" y="2890759"/>
          <a:ext cx="46085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6" name="CS ChemDraw Drawing" r:id="rId5" imgW="3419611" imgH="229713" progId="ChemDraw.Document.6.0">
                  <p:embed/>
                </p:oleObj>
              </mc:Choice>
              <mc:Fallback>
                <p:oleObj name="CS ChemDraw Drawing" r:id="rId5" imgW="3419611" imgH="229713" progId="ChemDraw.Document.6.0">
                  <p:embed/>
                  <p:pic>
                    <p:nvPicPr>
                      <p:cNvPr id="203781" name="Object 5">
                        <a:extLst>
                          <a:ext uri="{FF2B5EF4-FFF2-40B4-BE49-F238E27FC236}">
                            <a16:creationId xmlns:a16="http://schemas.microsoft.com/office/drawing/2014/main" id="{05E7CA52-2388-4178-B219-7B734434AF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776" y="2890759"/>
                        <a:ext cx="460851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>
            <a:extLst>
              <a:ext uri="{FF2B5EF4-FFF2-40B4-BE49-F238E27FC236}">
                <a16:creationId xmlns:a16="http://schemas.microsoft.com/office/drawing/2014/main" id="{2C8F872F-08FF-4002-8C2F-17AD69AC0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4" y="3301922"/>
            <a:ext cx="810101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烷烃的不完全燃烧会产生有毒的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和黑烟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，是汽车尾气所造成的空气污染之一。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B0413FE6-D5F1-435D-BA0C-64E2BA457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14" y="4187747"/>
            <a:ext cx="1697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部分氧化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D81CD1D-0F8E-4E1A-9713-94968441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76" y="4616372"/>
            <a:ext cx="8604250" cy="123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在一定条件下，烷烃也可以只氧化为一定的含氧化合物，如在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KMnO</a:t>
            </a:r>
            <a:r>
              <a:rPr lang="en-US" altLang="zh-CN" sz="22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MnO</a:t>
            </a:r>
            <a:r>
              <a:rPr lang="en-US" altLang="zh-CN" sz="22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等催化下，利用空气或氧气氧化高级烷烃，可得高级脂肪酸。</a:t>
            </a:r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F07EC6DF-51BB-4486-8151-6B821FE28C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31683"/>
              </p:ext>
            </p:extLst>
          </p:nvPr>
        </p:nvGraphicFramePr>
        <p:xfrm>
          <a:off x="1165339" y="5916534"/>
          <a:ext cx="60483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7" name="CS ChemDraw Drawing" r:id="rId7" imgW="4288281" imgH="347135" progId="ChemDraw.Document.6.0">
                  <p:embed/>
                </p:oleObj>
              </mc:Choice>
              <mc:Fallback>
                <p:oleObj name="CS ChemDraw Drawing" r:id="rId7" imgW="4288281" imgH="347135" progId="ChemDraw.Document.6.0">
                  <p:embed/>
                  <p:pic>
                    <p:nvPicPr>
                      <p:cNvPr id="203786" name="Object 10">
                        <a:extLst>
                          <a:ext uri="{FF2B5EF4-FFF2-40B4-BE49-F238E27FC236}">
                            <a16:creationId xmlns:a16="http://schemas.microsoft.com/office/drawing/2014/main" id="{ACD1212E-D5BA-475A-AEFA-3B885BF76F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339" y="5916534"/>
                        <a:ext cx="60483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2" name="Rectangle 12">
            <a:extLst>
              <a:ext uri="{FF2B5EF4-FFF2-40B4-BE49-F238E27FC236}">
                <a16:creationId xmlns:a16="http://schemas.microsoft.com/office/drawing/2014/main" id="{A4F39B0A-CE80-4451-B652-58390598D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23" y="3062244"/>
            <a:ext cx="1868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、取代反应</a:t>
            </a:r>
          </a:p>
        </p:txBody>
      </p:sp>
      <p:sp>
        <p:nvSpPr>
          <p:cNvPr id="204813" name="Rectangle 13">
            <a:extLst>
              <a:ext uri="{FF2B5EF4-FFF2-40B4-BE49-F238E27FC236}">
                <a16:creationId xmlns:a16="http://schemas.microsoft.com/office/drawing/2014/main" id="{0C8556F5-7B66-4705-9AEC-B969AB78D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8" y="3425781"/>
            <a:ext cx="8172450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烷烃的氢原子被卤素取代生成卤代烃的反应称为卤代反应。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卤素的相对反应活性：   氟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氯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溴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碘。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卤代反应通常是指氯代或溴代，因为氟代反应通常非常剧烈（爆炸性反应），碘代反应很难直接发生。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4EE1E156-2A25-402A-9FD5-B14CFB37E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535015"/>
            <a:ext cx="2174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、异构化反应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5450EFB-7201-49C4-8D65-22108A7A7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022378"/>
            <a:ext cx="74898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ea typeface="楷体" panose="02010609060101010101" pitchFamily="49" charset="-122"/>
                <a:cs typeface="Times New Roman" panose="02020603050405020304" pitchFamily="18" charset="0"/>
              </a:rPr>
              <a:t>由一个化合物转化为其异构体的反应称为异构化反应。如：</a:t>
            </a:r>
          </a:p>
        </p:txBody>
      </p:sp>
      <p:graphicFrame>
        <p:nvGraphicFramePr>
          <p:cNvPr id="13" name="Object 14">
            <a:extLst>
              <a:ext uri="{FF2B5EF4-FFF2-40B4-BE49-F238E27FC236}">
                <a16:creationId xmlns:a16="http://schemas.microsoft.com/office/drawing/2014/main" id="{C2A96B13-B38D-483C-BF8B-B061E244E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65632"/>
              </p:ext>
            </p:extLst>
          </p:nvPr>
        </p:nvGraphicFramePr>
        <p:xfrm>
          <a:off x="1321110" y="1706661"/>
          <a:ext cx="6501779" cy="992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0" name="CS ChemDraw Drawing" r:id="rId3" imgW="3832620" imgH="584676" progId="ChemDraw.Document.6.0">
                  <p:embed/>
                </p:oleObj>
              </mc:Choice>
              <mc:Fallback>
                <p:oleObj name="CS ChemDraw Drawing" r:id="rId3" imgW="3832620" imgH="584676" progId="ChemDraw.Document.6.0">
                  <p:embed/>
                  <p:pic>
                    <p:nvPicPr>
                      <p:cNvPr id="203790" name="Object 14">
                        <a:extLst>
                          <a:ext uri="{FF2B5EF4-FFF2-40B4-BE49-F238E27FC236}">
                            <a16:creationId xmlns:a16="http://schemas.microsoft.com/office/drawing/2014/main" id="{BCC02D32-9CBA-4799-BB34-B11E226E28C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1110" y="1706661"/>
                        <a:ext cx="6501779" cy="992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>
            <a:extLst>
              <a:ext uri="{FF2B5EF4-FFF2-40B4-BE49-F238E27FC236}">
                <a16:creationId xmlns:a16="http://schemas.microsoft.com/office/drawing/2014/main" id="{36B79A63-C3ED-4902-B69C-54881CDBA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61482"/>
              </p:ext>
            </p:extLst>
          </p:nvPr>
        </p:nvGraphicFramePr>
        <p:xfrm>
          <a:off x="2244274" y="5166065"/>
          <a:ext cx="4655450" cy="599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1" name="CS ChemDraw Drawing" r:id="rId5" imgW="3058430" imgH="393023" progId="ChemDraw.Document.6.0">
                  <p:embed/>
                </p:oleObj>
              </mc:Choice>
              <mc:Fallback>
                <p:oleObj name="CS ChemDraw Drawing" r:id="rId5" imgW="3058430" imgH="393023" progId="ChemDraw.Document.6.0">
                  <p:embed/>
                  <p:pic>
                    <p:nvPicPr>
                      <p:cNvPr id="34" name="Object 15">
                        <a:extLst>
                          <a:ext uri="{FF2B5EF4-FFF2-40B4-BE49-F238E27FC236}">
                            <a16:creationId xmlns:a16="http://schemas.microsoft.com/office/drawing/2014/main" id="{2573B0C4-AC00-454A-BE88-F538B4C6957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274" y="5166065"/>
                        <a:ext cx="4655450" cy="599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67E1B-EE7A-4D3F-94E1-983EA6A8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6D1-8A1B-4CF8-B46A-F5794A04A4C3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6F65F-4A4E-45E7-A120-98F7E0F8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4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4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04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04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TextBox 2">
            <a:extLst>
              <a:ext uri="{FF2B5EF4-FFF2-40B4-BE49-F238E27FC236}">
                <a16:creationId xmlns:a16="http://schemas.microsoft.com/office/drawing/2014/main" id="{EAF7219B-0A85-4A0E-8387-3928D78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1203325"/>
            <a:ext cx="282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ea typeface="黑体" panose="02010609060101010101" pitchFamily="49" charset="-122"/>
              </a:rPr>
              <a:t>甲烷的氯代反应</a:t>
            </a:r>
          </a:p>
        </p:txBody>
      </p:sp>
      <p:sp>
        <p:nvSpPr>
          <p:cNvPr id="38922" name="Text Box 2">
            <a:extLst>
              <a:ext uri="{FF2B5EF4-FFF2-40B4-BE49-F238E27FC236}">
                <a16:creationId xmlns:a16="http://schemas.microsoft.com/office/drawing/2014/main" id="{792E480E-83F1-43CD-8D0B-D9C0D879E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971812"/>
            <a:ext cx="7240588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反应条件：</a:t>
            </a:r>
            <a:endParaRPr lang="en-US" altLang="zh-CN" sz="23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）室温及暗处不反应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）大于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250℃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）室温但有光可反应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）用光引发反应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）如果有氧或者其他能捕捉自由基的杂质存在，反应则有诱导期，诱导期长短与存在这些杂质多少有关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CF5B184-EBDE-4482-8E66-73E2037DCD3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8963"/>
            <a:ext cx="6019800" cy="482600"/>
            <a:chOff x="304800" y="588963"/>
            <a:chExt cx="6019800" cy="482600"/>
          </a:xfrm>
        </p:grpSpPr>
        <p:sp>
          <p:nvSpPr>
            <p:cNvPr id="38916" name="Text Box 3">
              <a:extLst>
                <a:ext uri="{FF2B5EF4-FFF2-40B4-BE49-F238E27FC236}">
                  <a16:creationId xmlns:a16="http://schemas.microsoft.com/office/drawing/2014/main" id="{51F5CB79-2202-4613-AB64-D41C2EFDC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609600"/>
              <a:ext cx="4191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2400" b="1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卤代反应</a:t>
              </a:r>
              <a:r>
                <a:rPr lang="en-US" altLang="zh-CN" sz="2400" b="1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—</a:t>
              </a:r>
              <a:r>
                <a:rPr lang="zh-CN" altLang="en-US" sz="2200" b="1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自由基取代反应</a:t>
              </a:r>
            </a:p>
          </p:txBody>
        </p:sp>
        <p:pic>
          <p:nvPicPr>
            <p:cNvPr id="38917" name="Picture 27">
              <a:extLst>
                <a:ext uri="{FF2B5EF4-FFF2-40B4-BE49-F238E27FC236}">
                  <a16:creationId xmlns:a16="http://schemas.microsoft.com/office/drawing/2014/main" id="{58E2729F-8B75-488E-A960-3359BB154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950" y="58896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27">
              <a:extLst>
                <a:ext uri="{FF2B5EF4-FFF2-40B4-BE49-F238E27FC236}">
                  <a16:creationId xmlns:a16="http://schemas.microsoft.com/office/drawing/2014/main" id="{2099A615-1455-4220-874D-43AC18FD3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050" y="604838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9" name="Picture 27">
              <a:extLst>
                <a:ext uri="{FF2B5EF4-FFF2-40B4-BE49-F238E27FC236}">
                  <a16:creationId xmlns:a16="http://schemas.microsoft.com/office/drawing/2014/main" id="{EC4D895F-6743-41CF-B806-134E67083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650" y="609600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D004C0-8278-4425-B4E3-BD2EE247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115C5-0760-484A-ADF0-8EE49E3C2313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E1ED77-3AAF-4256-A5F7-290C7400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43</a:t>
            </a:fld>
            <a:endParaRPr lang="zh-CN" altLang="en-US"/>
          </a:p>
        </p:txBody>
      </p:sp>
      <p:grpSp>
        <p:nvGrpSpPr>
          <p:cNvPr id="12" name="组合 24">
            <a:extLst>
              <a:ext uri="{FF2B5EF4-FFF2-40B4-BE49-F238E27FC236}">
                <a16:creationId xmlns:a16="http://schemas.microsoft.com/office/drawing/2014/main" id="{DAF570B5-5275-4E29-ABCB-3E38544A4F4D}"/>
              </a:ext>
            </a:extLst>
          </p:cNvPr>
          <p:cNvGrpSpPr>
            <a:grpSpLocks/>
          </p:cNvGrpSpPr>
          <p:nvPr/>
        </p:nvGrpSpPr>
        <p:grpSpPr bwMode="auto">
          <a:xfrm>
            <a:off x="1293813" y="1828842"/>
            <a:ext cx="6400800" cy="906463"/>
            <a:chOff x="1293812" y="1752644"/>
            <a:chExt cx="6400800" cy="906463"/>
          </a:xfrm>
        </p:grpSpPr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9F52E856-202C-445D-A8F4-51FB3C100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812" y="2152694"/>
              <a:ext cx="6508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CH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4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723D902D-9675-4A1F-B1DB-AE6AA4D35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3012" y="2152694"/>
              <a:ext cx="9080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CH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3</a:t>
              </a:r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endParaRPr lang="zh-CN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A3EF39B1-7A6D-436B-A694-BBE64599A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700" y="2152694"/>
              <a:ext cx="10017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CH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C67CA661-830F-470D-ADB5-86EF37E49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8300" y="2152694"/>
              <a:ext cx="9080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CHCl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3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8B985620-757D-427E-9823-3289DBBD7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2300" y="2152694"/>
              <a:ext cx="7223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CCl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4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AD22FA91-9456-4129-8B9B-CF3FB9558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8987" y="2189207"/>
              <a:ext cx="530225" cy="469900"/>
              <a:chOff x="0" y="0"/>
              <a:chExt cx="334" cy="296"/>
            </a:xfrm>
          </p:grpSpPr>
          <p:pic>
            <p:nvPicPr>
              <p:cNvPr id="32" name="右箭头 8">
                <a:extLst>
                  <a:ext uri="{FF2B5EF4-FFF2-40B4-BE49-F238E27FC236}">
                    <a16:creationId xmlns:a16="http://schemas.microsoft.com/office/drawing/2014/main" id="{C23DF872-15DF-41FE-8C94-12129973FCC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 Box 10">
                <a:extLst>
                  <a:ext uri="{FF2B5EF4-FFF2-40B4-BE49-F238E27FC236}">
                    <a16:creationId xmlns:a16="http://schemas.microsoft.com/office/drawing/2014/main" id="{F33C8701-CB2C-45BC-BA3B-AB6662A91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19" name="Group 11">
              <a:extLst>
                <a:ext uri="{FF2B5EF4-FFF2-40B4-BE49-F238E27FC236}">
                  <a16:creationId xmlns:a16="http://schemas.microsoft.com/office/drawing/2014/main" id="{3AF9A079-DCCC-4B1F-82AC-18EB804098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587" y="2189207"/>
              <a:ext cx="530225" cy="469900"/>
              <a:chOff x="0" y="0"/>
              <a:chExt cx="334" cy="296"/>
            </a:xfrm>
          </p:grpSpPr>
          <p:pic>
            <p:nvPicPr>
              <p:cNvPr id="30" name="右箭头 9">
                <a:extLst>
                  <a:ext uri="{FF2B5EF4-FFF2-40B4-BE49-F238E27FC236}">
                    <a16:creationId xmlns:a16="http://schemas.microsoft.com/office/drawing/2014/main" id="{B5413484-D9B9-4637-967A-77326A4AEB2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13">
                <a:extLst>
                  <a:ext uri="{FF2B5EF4-FFF2-40B4-BE49-F238E27FC236}">
                    <a16:creationId xmlns:a16="http://schemas.microsoft.com/office/drawing/2014/main" id="{6A663F6A-B99B-45F3-9798-CA8826CF5B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20" name="Group 14">
              <a:extLst>
                <a:ext uri="{FF2B5EF4-FFF2-40B4-BE49-F238E27FC236}">
                  <a16:creationId xmlns:a16="http://schemas.microsoft.com/office/drawing/2014/main" id="{BEA5EFF5-7D15-47E8-AAEA-57CBF0713C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4587" y="2189207"/>
              <a:ext cx="530225" cy="469900"/>
              <a:chOff x="0" y="0"/>
              <a:chExt cx="334" cy="296"/>
            </a:xfrm>
          </p:grpSpPr>
          <p:pic>
            <p:nvPicPr>
              <p:cNvPr id="28" name="右箭头 10">
                <a:extLst>
                  <a:ext uri="{FF2B5EF4-FFF2-40B4-BE49-F238E27FC236}">
                    <a16:creationId xmlns:a16="http://schemas.microsoft.com/office/drawing/2014/main" id="{278794CE-D2A9-4873-B53D-9DB31A8F095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 Box 16">
                <a:extLst>
                  <a:ext uri="{FF2B5EF4-FFF2-40B4-BE49-F238E27FC236}">
                    <a16:creationId xmlns:a16="http://schemas.microsoft.com/office/drawing/2014/main" id="{2A05EE2E-D979-4D15-B48F-A8F2FFD4E8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D8295196-0E2A-4739-9A22-402477BFF3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5562" y="2189207"/>
              <a:ext cx="523875" cy="469900"/>
              <a:chOff x="0" y="0"/>
              <a:chExt cx="330" cy="296"/>
            </a:xfrm>
          </p:grpSpPr>
          <p:pic>
            <p:nvPicPr>
              <p:cNvPr id="26" name="右箭头 11">
                <a:extLst>
                  <a:ext uri="{FF2B5EF4-FFF2-40B4-BE49-F238E27FC236}">
                    <a16:creationId xmlns:a16="http://schemas.microsoft.com/office/drawing/2014/main" id="{ADC5E191-6F27-494C-B42E-832CE42347A4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0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 Box 19">
                <a:extLst>
                  <a:ext uri="{FF2B5EF4-FFF2-40B4-BE49-F238E27FC236}">
                    <a16:creationId xmlns:a16="http://schemas.microsoft.com/office/drawing/2014/main" id="{10B903FA-072D-4154-B697-E8376AECCF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1E3863CD-F9A4-43ED-B798-81439846C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212" y="175264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C5D67A06-764F-4757-BA54-503C9A7F6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1412" y="177169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2416BDF6-03FC-423D-8351-6D10C6644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12" y="177169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DDFB599F-3EBE-44F2-9E21-E9E28348E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812" y="177169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CE58EF-2FB3-4FF0-A842-F948DF17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C3D2-5345-4C39-845A-AC21E5A5B475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1E4BE3-F3E7-4295-81FB-FA47FCBE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8" name="Object 17">
            <a:extLst>
              <a:ext uri="{FF2B5EF4-FFF2-40B4-BE49-F238E27FC236}">
                <a16:creationId xmlns:a16="http://schemas.microsoft.com/office/drawing/2014/main" id="{73A9AB4F-D99C-4AFA-92E1-4C5482F08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892876"/>
              </p:ext>
            </p:extLst>
          </p:nvPr>
        </p:nvGraphicFramePr>
        <p:xfrm>
          <a:off x="1189088" y="2222290"/>
          <a:ext cx="6765823" cy="394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9" name="CS ChemDraw Drawing" r:id="rId3" imgW="5344289" imgH="3119352" progId="ChemDraw.Document.6.0">
                  <p:embed/>
                </p:oleObj>
              </mc:Choice>
              <mc:Fallback>
                <p:oleObj name="CS ChemDraw Drawing" r:id="rId3" imgW="5344289" imgH="3119352" progId="ChemDraw.Document.6.0">
                  <p:embed/>
                  <p:pic>
                    <p:nvPicPr>
                      <p:cNvPr id="204817" name="Object 17">
                        <a:extLst>
                          <a:ext uri="{FF2B5EF4-FFF2-40B4-BE49-F238E27FC236}">
                            <a16:creationId xmlns:a16="http://schemas.microsoft.com/office/drawing/2014/main" id="{137DF99C-DFEB-445A-9805-E0903DAE8D8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88" y="2222290"/>
                        <a:ext cx="6765823" cy="394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>
            <a:extLst>
              <a:ext uri="{FF2B5EF4-FFF2-40B4-BE49-F238E27FC236}">
                <a16:creationId xmlns:a16="http://schemas.microsoft.com/office/drawing/2014/main" id="{A9EBB7CA-8BA7-49ED-8506-D62CE3A5C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455354"/>
            <a:ext cx="217078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甲烷的氯代反应</a:t>
            </a:r>
          </a:p>
        </p:txBody>
      </p:sp>
      <p:graphicFrame>
        <p:nvGraphicFramePr>
          <p:cNvPr id="10" name="Object 15">
            <a:extLst>
              <a:ext uri="{FF2B5EF4-FFF2-40B4-BE49-F238E27FC236}">
                <a16:creationId xmlns:a16="http://schemas.microsoft.com/office/drawing/2014/main" id="{A0F64398-0078-42A2-8B40-D2862D565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70163"/>
              </p:ext>
            </p:extLst>
          </p:nvPr>
        </p:nvGraphicFramePr>
        <p:xfrm>
          <a:off x="2061389" y="1193570"/>
          <a:ext cx="5021222" cy="64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0" name="CS ChemDraw Drawing" r:id="rId5" imgW="3058430" imgH="393023" progId="ChemDraw.Document.6.0">
                  <p:embed/>
                </p:oleObj>
              </mc:Choice>
              <mc:Fallback>
                <p:oleObj name="CS ChemDraw Drawing" r:id="rId5" imgW="3058430" imgH="393023" progId="ChemDraw.Document.6.0">
                  <p:embed/>
                  <p:pic>
                    <p:nvPicPr>
                      <p:cNvPr id="204815" name="Object 15">
                        <a:extLst>
                          <a:ext uri="{FF2B5EF4-FFF2-40B4-BE49-F238E27FC236}">
                            <a16:creationId xmlns:a16="http://schemas.microsoft.com/office/drawing/2014/main" id="{1F8611AB-763C-4D9D-8C59-3D6372CF17A8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389" y="1193570"/>
                        <a:ext cx="5021222" cy="646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Rectangle 4">
            <a:extLst>
              <a:ext uri="{FF2B5EF4-FFF2-40B4-BE49-F238E27FC236}">
                <a16:creationId xmlns:a16="http://schemas.microsoft.com/office/drawing/2014/main" id="{E7A4A72F-B84B-4330-A539-312775ADA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3476"/>
            <a:ext cx="8229600" cy="496959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ea typeface="楷体" panose="02010609060101010101" pitchFamily="49" charset="-122"/>
                <a:cs typeface="Times New Roman" panose="02020603050405020304" pitchFamily="18" charset="0"/>
              </a:rPr>
              <a:t>甲烷氯代反应的产物</a:t>
            </a:r>
          </a:p>
        </p:txBody>
      </p:sp>
      <p:graphicFrame>
        <p:nvGraphicFramePr>
          <p:cNvPr id="139267" name="Object 3">
            <a:extLst>
              <a:ext uri="{FF2B5EF4-FFF2-40B4-BE49-F238E27FC236}">
                <a16:creationId xmlns:a16="http://schemas.microsoft.com/office/drawing/2014/main" id="{2F8CC74B-AE1D-4D6A-AE46-90D83B001C5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869115"/>
              </p:ext>
            </p:extLst>
          </p:nvPr>
        </p:nvGraphicFramePr>
        <p:xfrm>
          <a:off x="863600" y="1085828"/>
          <a:ext cx="6049963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0" name="CS ChemDraw Drawing" r:id="rId3" imgW="5708710" imgH="3001931" progId="ChemDraw.Document.6.0">
                  <p:embed/>
                </p:oleObj>
              </mc:Choice>
              <mc:Fallback>
                <p:oleObj name="CS ChemDraw Drawing" r:id="rId3" imgW="5708710" imgH="3001931" progId="ChemDraw.Document.6.0">
                  <p:embed/>
                  <p:pic>
                    <p:nvPicPr>
                      <p:cNvPr id="139267" name="Object 3">
                        <a:extLst>
                          <a:ext uri="{FF2B5EF4-FFF2-40B4-BE49-F238E27FC236}">
                            <a16:creationId xmlns:a16="http://schemas.microsoft.com/office/drawing/2014/main" id="{2F8CC74B-AE1D-4D6A-AE46-90D83B001C5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085828"/>
                        <a:ext cx="6049963" cy="318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0" name="Rectangle 6">
            <a:extLst>
              <a:ext uri="{FF2B5EF4-FFF2-40B4-BE49-F238E27FC236}">
                <a16:creationId xmlns:a16="http://schemas.microsoft.com/office/drawing/2014/main" id="{A9D79181-1163-4D4B-831E-0AE4AE2F7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257675"/>
            <a:ext cx="82454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甲烷的卤代反应较难停留在一元阶段，氯甲烷还会继续发生氯代反应，生成二氯甲烷、三氯甲烷和四氯化碳。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若控制一定的反应条件和原料的用量比，可得其中一种氯代烷为主要的产物。比如   甲烷 ：氯气 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10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400~450 ℃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98%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；甲烷 ：氯气 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400 ℃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时）主要为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CCl</a:t>
            </a:r>
            <a:r>
              <a:rPr kumimoji="1" lang="en-US" altLang="zh-CN" sz="2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B79224-6075-4EB8-8FE5-E65F46C5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F0BA6-F044-4C15-B91D-BC1E94555C79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A49FC1-A048-4F5D-A6FF-6D06CC85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/>
      <p:bldP spid="1392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900" name="Object 4">
            <a:extLst>
              <a:ext uri="{FF2B5EF4-FFF2-40B4-BE49-F238E27FC236}">
                <a16:creationId xmlns:a16="http://schemas.microsoft.com/office/drawing/2014/main" id="{7FC41328-5DA8-49D4-80A2-D6856753B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10571"/>
              </p:ext>
            </p:extLst>
          </p:nvPr>
        </p:nvGraphicFramePr>
        <p:xfrm>
          <a:off x="1403350" y="1212882"/>
          <a:ext cx="630078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0" name="CS ChemDraw Drawing" r:id="rId3" imgW="4850568" imgH="761483" progId="ChemDraw.Document.6.0">
                  <p:embed/>
                </p:oleObj>
              </mc:Choice>
              <mc:Fallback>
                <p:oleObj name="CS ChemDraw Drawing" r:id="rId3" imgW="4850568" imgH="761483" progId="ChemDraw.Document.6.0">
                  <p:embed/>
                  <p:pic>
                    <p:nvPicPr>
                      <p:cNvPr id="208900" name="Object 4">
                        <a:extLst>
                          <a:ext uri="{FF2B5EF4-FFF2-40B4-BE49-F238E27FC236}">
                            <a16:creationId xmlns:a16="http://schemas.microsoft.com/office/drawing/2014/main" id="{7FC41328-5DA8-49D4-80A2-D6856753BE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212882"/>
                        <a:ext cx="6300788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2" name="Rectangle 6">
            <a:extLst>
              <a:ext uri="{FF2B5EF4-FFF2-40B4-BE49-F238E27FC236}">
                <a16:creationId xmlns:a16="http://schemas.microsoft.com/office/drawing/2014/main" id="{18FA8396-A19B-4243-8630-0745036BD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30"/>
            <a:ext cx="9144000" cy="1822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正丙烷分子中，有六个等价伯氢，两个等价仲氢，若氢的活性一样，则两种一氯代烃的产率，理论上为：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3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；但实际上为：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43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57 = 1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1.33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这说明在室温氯代时，各类氢的反应活性是不一样的。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E81C77-06CE-4851-B8D9-C2D1445DF22E}"/>
              </a:ext>
            </a:extLst>
          </p:cNvPr>
          <p:cNvSpPr txBox="1"/>
          <p:nvPr/>
        </p:nvSpPr>
        <p:spPr>
          <a:xfrm>
            <a:off x="381110" y="533476"/>
            <a:ext cx="3962296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latin typeface="+mj-lt"/>
                <a:ea typeface="楷体" panose="02010609060101010101" pitchFamily="49" charset="-122"/>
                <a:cs typeface="Times New Roman" panose="02020603050405020304" pitchFamily="18" charset="0"/>
              </a:rPr>
              <a:t>其他烷烃的氯代反应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3C660F9-2220-4D17-A341-1A4B4A8F1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4303745"/>
            <a:ext cx="4167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再看异丁烷一氯代时的情况：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FBA1251D-B9CE-4CD6-8A10-AA0CC2D23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146242"/>
              </p:ext>
            </p:extLst>
          </p:nvPr>
        </p:nvGraphicFramePr>
        <p:xfrm>
          <a:off x="1223963" y="5024470"/>
          <a:ext cx="66611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1" name="CS ChemDraw Drawing" r:id="rId5" imgW="5781594" imgH="1150187" progId="ChemDraw.Document.6.0">
                  <p:embed/>
                </p:oleObj>
              </mc:Choice>
              <mc:Fallback>
                <p:oleObj name="CS ChemDraw Drawing" r:id="rId5" imgW="5781594" imgH="1150187" progId="ChemDraw.Document.6.0">
                  <p:embed/>
                  <p:pic>
                    <p:nvPicPr>
                      <p:cNvPr id="210949" name="Object 5">
                        <a:extLst>
                          <a:ext uri="{FF2B5EF4-FFF2-40B4-BE49-F238E27FC236}">
                            <a16:creationId xmlns:a16="http://schemas.microsoft.com/office/drawing/2014/main" id="{684E5004-5D26-42A8-933E-1FBA671C3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5024470"/>
                        <a:ext cx="6661150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82B006-55F4-4883-86EF-E919AE19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835046-493B-44B6-AA9E-019F101E22D9}" type="datetime11">
              <a:rPr lang="zh-CN" altLang="en-US" smtClean="0"/>
              <a:t>19:04:13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9A006-8E91-4B46-ADDB-E81F5AC5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F482C9-C57B-4C31-B1D6-1507D4CABD11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2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3B004AD-29A7-4961-AB5D-7C76478ADAFF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741363"/>
            <a:ext cx="8991482" cy="5888037"/>
            <a:chOff x="76200" y="741363"/>
            <a:chExt cx="9067800" cy="588803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C1D4C39-8010-44D5-A010-0DDC052E0923}"/>
                </a:ext>
              </a:extLst>
            </p:cNvPr>
            <p:cNvSpPr/>
            <p:nvPr/>
          </p:nvSpPr>
          <p:spPr>
            <a:xfrm>
              <a:off x="76200" y="2895600"/>
              <a:ext cx="5257800" cy="2670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24D8C8F0-12CB-44A1-A107-E0DEE21E6EB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96863" y="741363"/>
              <a:ext cx="8235950" cy="704850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9pPr>
            </a:lstStyle>
            <a:p>
              <a:pPr marL="342900" indent="-342900">
                <a:lnSpc>
                  <a:spcPct val="90000"/>
                </a:lnSpc>
                <a:buFont typeface="Arial" pitchFamily="34" charset="0"/>
                <a:buChar char="•"/>
                <a:defRPr/>
              </a:pPr>
              <a:r>
                <a:rPr lang="zh-CN" altLang="en-US" sz="2400" b="1" dirty="0">
                  <a:solidFill>
                    <a:srgbClr val="663300"/>
                  </a:solidFill>
                  <a:latin typeface="Tahoma" pitchFamily="34" charset="0"/>
                  <a:ea typeface="黑体" pitchFamily="49" charset="-122"/>
                  <a:cs typeface="+mn-cs"/>
                </a:rPr>
                <a:t>氢原子的反应活性和碳自由基的稳定性</a:t>
              </a:r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C4551560-27CC-4E5F-AE95-450491BFDCA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17500" y="1371600"/>
              <a:ext cx="8709025" cy="1143000"/>
            </a:xfrm>
            <a:prstGeom prst="rect">
              <a:avLst/>
            </a:prstGeom>
          </p:spPr>
          <p:txBody>
            <a:bodyPr/>
            <a:lstStyle>
              <a:lvl1pPr marL="271463" indent="-2714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976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281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185863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4620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192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3764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336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2908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457200" eaLnBrk="1" hangingPunct="1">
                <a:lnSpc>
                  <a:spcPct val="130000"/>
                </a:lnSpc>
                <a:spcBef>
                  <a:spcPts val="0"/>
                </a:spcBef>
                <a:buFont typeface="Wingdings 2" pitchFamily="18" charset="2"/>
                <a:buNone/>
                <a:defRPr/>
              </a:pPr>
              <a:r>
                <a:rPr lang="zh-CN" altLang="en-US" sz="2000" b="1" kern="0" dirty="0"/>
                <a:t>烷烃分子中处于不同状态的氢原子</a:t>
              </a:r>
              <a:r>
                <a:rPr lang="en-US" altLang="zh-CN" sz="2000" b="1" kern="0" dirty="0">
                  <a:latin typeface="Times New Roman" pitchFamily="18" charset="0"/>
                </a:rPr>
                <a:t>(</a:t>
              </a:r>
              <a:r>
                <a:rPr lang="zh-CN" altLang="en-US" sz="2000" b="1" kern="0" dirty="0">
                  <a:latin typeface="Times New Roman" pitchFamily="18" charset="0"/>
                </a:rPr>
                <a:t>伯、仲、叔氢</a:t>
              </a:r>
              <a:r>
                <a:rPr lang="en-US" altLang="zh-CN" sz="2000" b="1" kern="0" dirty="0">
                  <a:latin typeface="Times New Roman" pitchFamily="18" charset="0"/>
                </a:rPr>
                <a:t>)</a:t>
              </a:r>
              <a:r>
                <a:rPr lang="zh-CN" altLang="en-US" sz="2000" b="1" kern="0" dirty="0">
                  <a:latin typeface="Times New Roman" pitchFamily="18" charset="0"/>
                </a:rPr>
                <a:t>，在发生卤代反应时，其反应活性并不一致。因其</a:t>
              </a:r>
              <a:r>
                <a:rPr lang="en-US" altLang="zh-CN" sz="2000" b="1" kern="0" dirty="0">
                  <a:solidFill>
                    <a:srgbClr val="FF0000"/>
                  </a:solidFill>
                  <a:latin typeface="Times New Roman" pitchFamily="18" charset="0"/>
                </a:rPr>
                <a:t>C-H</a:t>
              </a:r>
              <a:r>
                <a:rPr lang="zh-CN" altLang="en-US" sz="2000" b="1" kern="0" dirty="0">
                  <a:latin typeface="Times New Roman" pitchFamily="18" charset="0"/>
                </a:rPr>
                <a:t>键发生均裂所需能量</a:t>
              </a:r>
              <a:r>
                <a:rPr lang="en-US" altLang="zh-CN" sz="2000" b="1" kern="0" dirty="0">
                  <a:latin typeface="Times New Roman" pitchFamily="18" charset="0"/>
                </a:rPr>
                <a:t>(</a:t>
              </a:r>
              <a:r>
                <a:rPr lang="zh-CN" altLang="en-US" sz="2000" b="1" kern="0" dirty="0">
                  <a:latin typeface="Times New Roman" pitchFamily="18" charset="0"/>
                </a:rPr>
                <a:t>键的离解能</a:t>
              </a:r>
              <a:r>
                <a:rPr lang="en-US" altLang="zh-CN" sz="2000" b="1" kern="0" dirty="0">
                  <a:latin typeface="Times New Roman" pitchFamily="18" charset="0"/>
                </a:rPr>
                <a:t>)</a:t>
              </a:r>
              <a:r>
                <a:rPr lang="zh-CN" altLang="en-US" sz="2000" b="1" kern="0" dirty="0">
                  <a:latin typeface="Times New Roman" pitchFamily="18" charset="0"/>
                </a:rPr>
                <a:t>不同</a:t>
              </a:r>
              <a:r>
                <a:rPr lang="zh-CN" altLang="en-US" sz="2000" b="1" kern="0" dirty="0"/>
                <a:t>。根据实验测定不同氢原子的反应活性如下：</a:t>
              </a:r>
              <a:r>
                <a:rPr lang="zh-CN" altLang="en-US" sz="2000" b="1" kern="0" dirty="0">
                  <a:solidFill>
                    <a:srgbClr val="FF0000"/>
                  </a:solidFill>
                </a:rPr>
                <a:t>叔氢原子</a:t>
              </a:r>
              <a:r>
                <a:rPr lang="en-US" altLang="zh-CN" sz="2000" b="1" kern="0" dirty="0">
                  <a:solidFill>
                    <a:srgbClr val="FF0000"/>
                  </a:solidFill>
                </a:rPr>
                <a:t>&gt;</a:t>
              </a:r>
              <a:r>
                <a:rPr lang="zh-CN" altLang="en-US" sz="2000" b="1" kern="0" dirty="0">
                  <a:solidFill>
                    <a:srgbClr val="FF0000"/>
                  </a:solidFill>
                </a:rPr>
                <a:t>仲氢原子</a:t>
              </a:r>
              <a:r>
                <a:rPr lang="en-US" altLang="zh-CN" sz="2000" b="1" kern="0" dirty="0">
                  <a:solidFill>
                    <a:srgbClr val="FF0000"/>
                  </a:solidFill>
                </a:rPr>
                <a:t>&gt;</a:t>
              </a:r>
              <a:r>
                <a:rPr lang="zh-CN" altLang="en-US" sz="2000" b="1" kern="0" dirty="0">
                  <a:solidFill>
                    <a:srgbClr val="FF0000"/>
                  </a:solidFill>
                </a:rPr>
                <a:t>伯氢原子</a:t>
              </a:r>
              <a:endParaRPr lang="en-US" altLang="zh-CN" sz="2000" b="1" kern="0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BF38EAD-A24B-4FCA-9975-9D2242CDF2F1}"/>
                </a:ext>
              </a:extLst>
            </p:cNvPr>
            <p:cNvSpPr/>
            <p:nvPr/>
          </p:nvSpPr>
          <p:spPr>
            <a:xfrm>
              <a:off x="5330825" y="2819416"/>
              <a:ext cx="3813175" cy="2061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000" b="1" kern="0" dirty="0">
                  <a:latin typeface="+mn-lt"/>
                  <a:ea typeface="+mn-ea"/>
                </a:rPr>
                <a:t>    各氢原子的反应活性与反应的中间产物碳自由基稳定性有关。自由基越稳定则在反应中越易形成，因此，反应速度越快。碳自由基的稳定性如下：</a:t>
              </a:r>
            </a:p>
          </p:txBody>
        </p:sp>
        <p:graphicFrame>
          <p:nvGraphicFramePr>
            <p:cNvPr id="44039" name="对象 28">
              <a:extLst>
                <a:ext uri="{FF2B5EF4-FFF2-40B4-BE49-F238E27FC236}">
                  <a16:creationId xmlns:a16="http://schemas.microsoft.com/office/drawing/2014/main" id="{DF278E85-5E49-4BDD-B5C2-FA674E17BA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2400" y="2974975"/>
            <a:ext cx="5151438" cy="259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95" name="Document" r:id="rId3" imgW="4019550" imgH="2114550" progId="ChemWindow.Document">
                    <p:embed/>
                  </p:oleObj>
                </mc:Choice>
                <mc:Fallback>
                  <p:oleObj name="Document" r:id="rId3" imgW="4019550" imgH="2114550" progId="ChemWindow.Document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2974975"/>
                          <a:ext cx="5151438" cy="2590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0" name="Text Box 8">
              <a:extLst>
                <a:ext uri="{FF2B5EF4-FFF2-40B4-BE49-F238E27FC236}">
                  <a16:creationId xmlns:a16="http://schemas.microsoft.com/office/drawing/2014/main" id="{9388D3ED-AFA1-4DC3-ABC2-F3C286470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876762"/>
              <a:ext cx="2971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自由基稳定性次序为：</a:t>
              </a:r>
            </a:p>
          </p:txBody>
        </p:sp>
        <p:grpSp>
          <p:nvGrpSpPr>
            <p:cNvPr id="44041" name="组合 33">
              <a:extLst>
                <a:ext uri="{FF2B5EF4-FFF2-40B4-BE49-F238E27FC236}">
                  <a16:creationId xmlns:a16="http://schemas.microsoft.com/office/drawing/2014/main" id="{CDE0D4E6-0942-422C-899E-EF95077B1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9400" y="5867400"/>
              <a:ext cx="5027613" cy="762000"/>
              <a:chOff x="2819446" y="5943444"/>
              <a:chExt cx="5027585" cy="76207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DD83EF8-B176-4DFD-8706-80B63E3905F6}"/>
                  </a:ext>
                </a:extLst>
              </p:cNvPr>
              <p:cNvSpPr/>
              <p:nvPr/>
            </p:nvSpPr>
            <p:spPr>
              <a:xfrm>
                <a:off x="2819446" y="5943444"/>
                <a:ext cx="5027585" cy="76207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aphicFrame>
            <p:nvGraphicFramePr>
              <p:cNvPr id="44046" name="Object 9">
                <a:extLst>
                  <a:ext uri="{FF2B5EF4-FFF2-40B4-BE49-F238E27FC236}">
                    <a16:creationId xmlns:a16="http://schemas.microsoft.com/office/drawing/2014/main" id="{604D425B-6BC3-4EEB-A00C-3924A97D5B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27941" y="6019642"/>
              <a:ext cx="4103687" cy="531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196" name="Document" r:id="rId5" imgW="2743200" imgH="314325" progId="ChemWindow.Document">
                      <p:embed/>
                    </p:oleObj>
                  </mc:Choice>
                  <mc:Fallback>
                    <p:oleObj name="Document" r:id="rId5" imgW="2743200" imgH="314325" progId="ChemWindow.Document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27941" y="6019642"/>
                            <a:ext cx="4103687" cy="531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44042" name="Picture 27">
              <a:extLst>
                <a:ext uri="{FF2B5EF4-FFF2-40B4-BE49-F238E27FC236}">
                  <a16:creationId xmlns:a16="http://schemas.microsoft.com/office/drawing/2014/main" id="{7E9371C0-BCC6-420D-AB5D-5D7C488A8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88" y="5324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3" name="Picture 27">
              <a:extLst>
                <a:ext uri="{FF2B5EF4-FFF2-40B4-BE49-F238E27FC236}">
                  <a16:creationId xmlns:a16="http://schemas.microsoft.com/office/drawing/2014/main" id="{A0011F71-FFF0-4A1F-8280-086D1420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5324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4" name="Picture 27">
              <a:extLst>
                <a:ext uri="{FF2B5EF4-FFF2-40B4-BE49-F238E27FC236}">
                  <a16:creationId xmlns:a16="http://schemas.microsoft.com/office/drawing/2014/main" id="{AE959A55-9640-404E-98DE-3FD192B92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5" y="5324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9DD84-D20C-411C-B73B-10DA0D5C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3086-52B5-4CE4-AD86-4A6BC3EBE557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29033E-56E2-4179-B23D-71C27FAC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FA2FED0A-C3FF-4F45-8506-DDE27B4C3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493778"/>
            <a:ext cx="2989262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>
                <a:solidFill>
                  <a:srgbClr val="66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烷基自由基结构 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96CBEE0C-A9C2-4BFB-8E01-F2D8AF19A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120919"/>
              </p:ext>
            </p:extLst>
          </p:nvPr>
        </p:nvGraphicFramePr>
        <p:xfrm>
          <a:off x="1043603" y="1027164"/>
          <a:ext cx="2385427" cy="170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3" name="Document" r:id="rId3" imgW="1019175" imgH="771525" progId="ChemWindow.Document">
                  <p:embed/>
                </p:oleObj>
              </mc:Choice>
              <mc:Fallback>
                <p:oleObj name="Document" r:id="rId3" imgW="1019175" imgH="771525" progId="ChemWindow.Documen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3" y="1027164"/>
                        <a:ext cx="2385427" cy="1703447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3300"/>
                          </a:gs>
                          <a:gs pos="50000">
                            <a:srgbClr val="FFFFFF"/>
                          </a:gs>
                          <a:gs pos="100000">
                            <a:srgbClr val="FF3300"/>
                          </a:gs>
                        </a:gsLst>
                        <a:lin ang="2700000" scaled="1"/>
                      </a:gradFill>
                      <a:ln w="2857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7">
            <a:extLst>
              <a:ext uri="{FF2B5EF4-FFF2-40B4-BE49-F238E27FC236}">
                <a16:creationId xmlns:a16="http://schemas.microsoft.com/office/drawing/2014/main" id="{BD7A8201-64C9-42E2-83CF-FC7EA50C4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141462"/>
            <a:ext cx="5095875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带孤单电子碳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sp²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杂化。孤单电 子占据未参与杂化的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轨道。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轨道垂直于三个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sp²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杂化轨道所在的平面。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8F6CE196-C71E-41CE-9CB8-BEF4DC1F5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650271"/>
              </p:ext>
            </p:extLst>
          </p:nvPr>
        </p:nvGraphicFramePr>
        <p:xfrm>
          <a:off x="1301750" y="2914620"/>
          <a:ext cx="6911975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4" name="Document" r:id="rId5" imgW="3467100" imgH="733425" progId="ChemWindow.Document">
                  <p:embed/>
                </p:oleObj>
              </mc:Choice>
              <mc:Fallback>
                <p:oleObj name="Document" r:id="rId5" imgW="3467100" imgH="733425" progId="ChemWindow.Documen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2914620"/>
                        <a:ext cx="6911975" cy="165735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28575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1">
            <a:extLst>
              <a:ext uri="{FF2B5EF4-FFF2-40B4-BE49-F238E27FC236}">
                <a16:creationId xmlns:a16="http://schemas.microsoft.com/office/drawing/2014/main" id="{EA1D70EB-32B7-42A8-9A36-2380FE169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4648168"/>
            <a:ext cx="73152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乙基自由基     异丙基自由基     叔丁基自由基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DA8EB219-2783-43B6-8E8A-376DDC1854A7}"/>
              </a:ext>
            </a:extLst>
          </p:cNvPr>
          <p:cNvSpPr txBox="1">
            <a:spLocks noChangeArrowheads="1"/>
          </p:cNvSpPr>
          <p:nvPr/>
        </p:nvSpPr>
        <p:spPr>
          <a:xfrm>
            <a:off x="228714" y="5410148"/>
            <a:ext cx="1733965" cy="74304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2400" b="1" dirty="0">
                <a:ea typeface="楷体" panose="02010609060101010101" pitchFamily="49" charset="-122"/>
                <a:cs typeface="Times New Roman" panose="02020603050405020304" pitchFamily="18" charset="0"/>
              </a:rPr>
              <a:t>碳自由基的稳定性顺序</a:t>
            </a:r>
            <a:endParaRPr lang="en-US" altLang="zh-CN" sz="2400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6">
            <a:extLst>
              <a:ext uri="{FF2B5EF4-FFF2-40B4-BE49-F238E27FC236}">
                <a16:creationId xmlns:a16="http://schemas.microsoft.com/office/drawing/2014/main" id="{0CB2318A-F308-4EAE-8700-1430F8D61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949098"/>
              </p:ext>
            </p:extLst>
          </p:nvPr>
        </p:nvGraphicFramePr>
        <p:xfrm>
          <a:off x="2187459" y="5168820"/>
          <a:ext cx="6804025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5" name="CS ChemDraw Drawing" r:id="rId7" imgW="5284902" imgH="1016030" progId="ChemDraw.Document.6.0">
                  <p:embed/>
                </p:oleObj>
              </mc:Choice>
              <mc:Fallback>
                <p:oleObj name="CS ChemDraw Drawing" r:id="rId7" imgW="5284902" imgH="1016030" progId="ChemDraw.Document.6.0">
                  <p:embed/>
                  <p:pic>
                    <p:nvPicPr>
                      <p:cNvPr id="165904" name="Object 16">
                        <a:extLst>
                          <a:ext uri="{FF2B5EF4-FFF2-40B4-BE49-F238E27FC236}">
                            <a16:creationId xmlns:a16="http://schemas.microsoft.com/office/drawing/2014/main" id="{2E797A34-20C4-4171-B074-16CB8F186C8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459" y="5168820"/>
                        <a:ext cx="6804025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2A901D92-4DE4-4AC9-B09A-3774B9D3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13AB-85CB-4987-A907-9229122C7972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136406C9-EB45-457E-B418-EB76DE8D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6" grpId="0" autoUpdateAnimBg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846282-1653-4BBE-8ED4-E623C926E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35" y="2895614"/>
            <a:ext cx="3067528" cy="3128545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E21654C1-FDEB-47BE-AEF4-57081D6D1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33476"/>
            <a:ext cx="8070744" cy="226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超共轭效应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有机化合物分子中的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 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键与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键或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轨道在一定方向上也能产生部分重叠，使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键电子向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键或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轨道偏移而产生电子的离域现象。这种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 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键电子的离域现象称为超共轭效应。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B6EFB9-B7DB-44E2-A0FA-DA0F24DA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4" y="2895614"/>
            <a:ext cx="3457957" cy="3447304"/>
          </a:xfrm>
          <a:prstGeom prst="rect">
            <a:avLst/>
          </a:prstGeom>
        </p:spPr>
      </p:pic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ABC15673-5BC1-46F8-BFA0-B29CB1E9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90A-49EF-42EC-A87F-EC4F7F60485C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BE58E84-BA91-4036-87FC-28F8BFEA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6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Box 1">
            <a:extLst>
              <a:ext uri="{FF2B5EF4-FFF2-40B4-BE49-F238E27FC236}">
                <a16:creationId xmlns:a16="http://schemas.microsoft.com/office/drawing/2014/main" id="{293114F4-3F47-49AF-9B09-F94E7B0C3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63625"/>
            <a:ext cx="873283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有机物的命名方法主要有</a:t>
            </a:r>
            <a:r>
              <a:rPr kumimoji="1" lang="zh-CN" altLang="en-US" sz="2200" b="1">
                <a:solidFill>
                  <a:srgbClr val="FF0000"/>
                </a:solidFill>
                <a:latin typeface="Times New Roman" panose="02020603050405020304" pitchFamily="18" charset="0"/>
              </a:rPr>
              <a:t>系统命名法</a:t>
            </a:r>
            <a:r>
              <a:rPr kumimoji="1"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kumimoji="1" lang="zh-CN" altLang="en-US" sz="2200" b="1">
                <a:solidFill>
                  <a:srgbClr val="FF0000"/>
                </a:solidFill>
                <a:latin typeface="Times New Roman" panose="02020603050405020304" pitchFamily="18" charset="0"/>
              </a:rPr>
              <a:t>普通命名法</a:t>
            </a:r>
            <a:r>
              <a:rPr kumimoji="1"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、俗名和商品名等。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B1B70-8251-4A62-B1D4-D9795A56E1EA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981200"/>
            <a:ext cx="8647113" cy="4648200"/>
            <a:chOff x="152400" y="1981200"/>
            <a:chExt cx="8647113" cy="4648200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922AC34-B768-49EE-8C92-06B4E04C45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04800" y="1981200"/>
              <a:ext cx="4410075" cy="533400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9pPr>
            </a:lstStyle>
            <a:p>
              <a:pPr marL="457200" indent="-457200" eaLnBrk="1" hangingPunct="1">
                <a:lnSpc>
                  <a:spcPct val="125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  <a:defRPr/>
              </a:pPr>
              <a:r>
                <a:rPr lang="zh-CN" altLang="en-US" sz="2400" b="1" dirty="0">
                  <a:solidFill>
                    <a:schemeClr val="accent6">
                      <a:lumMod val="50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普通命名法（习惯命名法）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4E539BB0-7CB8-4DFB-8469-A2065E755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00" y="2514600"/>
              <a:ext cx="8520113" cy="240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碳原子数加“烷”字构成直链烷烃名称。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   碳原子数</a:t>
              </a:r>
              <a:r>
                <a:rPr lang="en-US" altLang="zh-CN" sz="2000" b="1" dirty="0">
                  <a:solidFill>
                    <a:srgbClr val="0C0D03"/>
                  </a:solidFill>
                  <a:latin typeface="+mn-ea"/>
                  <a:ea typeface="+mn-ea"/>
                </a:rPr>
                <a:t>1-10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用天干表示：甲、乙、丙、丁、戊、己、庚、辛、壬、癸；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   </a:t>
              </a:r>
              <a:r>
                <a:rPr lang="en-US" altLang="zh-CN" sz="2000" b="1" dirty="0">
                  <a:solidFill>
                    <a:srgbClr val="0C0D03"/>
                  </a:solidFill>
                  <a:latin typeface="+mn-ea"/>
                  <a:ea typeface="+mn-ea"/>
                </a:rPr>
                <a:t>10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以上用中文序号表示，如：十一烷、十二烷等。</a:t>
              </a:r>
              <a:endParaRPr lang="en-US" altLang="zh-CN" sz="2000" b="1" dirty="0">
                <a:solidFill>
                  <a:srgbClr val="0C0D03"/>
                </a:solidFill>
                <a:latin typeface="+mn-ea"/>
                <a:ea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存在异构体时，以戊烷为例，其直链通常称为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正</a:t>
              </a:r>
              <a:r>
                <a:rPr lang="zh-CN" altLang="en-US" sz="2000" b="1" dirty="0">
                  <a:latin typeface="+mn-ea"/>
                </a:rPr>
                <a:t>戊烷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，连有一个甲基的称为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异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戊烷，连有两个甲基的称为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新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戊烷。</a:t>
              </a:r>
              <a:endParaRPr lang="en-US" altLang="zh-CN" sz="2000" b="1" dirty="0">
                <a:solidFill>
                  <a:srgbClr val="0C0D03"/>
                </a:solidFill>
                <a:latin typeface="+mn-ea"/>
                <a:ea typeface="+mn-ea"/>
              </a:endParaRPr>
            </a:p>
          </p:txBody>
        </p:sp>
        <p:sp>
          <p:nvSpPr>
            <p:cNvPr id="8204" name="Text Box 14">
              <a:extLst>
                <a:ext uri="{FF2B5EF4-FFF2-40B4-BE49-F238E27FC236}">
                  <a16:creationId xmlns:a16="http://schemas.microsoft.com/office/drawing/2014/main" id="{BB1CCCB7-A038-4B89-84B2-72BF16391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5589588"/>
              <a:ext cx="2895600" cy="430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3</a:t>
              </a:r>
            </a:p>
          </p:txBody>
        </p:sp>
        <p:graphicFrame>
          <p:nvGraphicFramePr>
            <p:cNvPr id="8205" name="对象 4">
              <a:extLst>
                <a:ext uri="{FF2B5EF4-FFF2-40B4-BE49-F238E27FC236}">
                  <a16:creationId xmlns:a16="http://schemas.microsoft.com/office/drawing/2014/main" id="{77E97D3A-DD5C-4C3A-9543-66B9DC8AD3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9763" y="5029200"/>
            <a:ext cx="2535237" cy="954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6" r:id="rId4" imgW="1427480" imgH="538480" progId="">
                    <p:embed/>
                  </p:oleObj>
                </mc:Choice>
                <mc:Fallback>
                  <p:oleObj r:id="rId4" imgW="1427480" imgH="538480" progId="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763" y="5029200"/>
                          <a:ext cx="2535237" cy="954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6" name="矩形 5">
              <a:extLst>
                <a:ext uri="{FF2B5EF4-FFF2-40B4-BE49-F238E27FC236}">
                  <a16:creationId xmlns:a16="http://schemas.microsoft.com/office/drawing/2014/main" id="{1DBFA7EA-4755-431F-BFD8-A1F01650B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6107113"/>
              <a:ext cx="901700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 baseline="-25000">
                  <a:latin typeface="Times New Roman" panose="02020603050405020304" pitchFamily="18" charset="0"/>
                </a:rPr>
                <a:t>异戊烷</a:t>
              </a:r>
            </a:p>
          </p:txBody>
        </p:sp>
        <p:sp>
          <p:nvSpPr>
            <p:cNvPr id="8207" name="矩形 30">
              <a:extLst>
                <a:ext uri="{FF2B5EF4-FFF2-40B4-BE49-F238E27FC236}">
                  <a16:creationId xmlns:a16="http://schemas.microsoft.com/office/drawing/2014/main" id="{A26A27DA-B4A0-4F4D-889B-0CB09756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6100763"/>
              <a:ext cx="906462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 baseline="-25000">
                  <a:latin typeface="Times New Roman" panose="02020603050405020304" pitchFamily="18" charset="0"/>
                </a:rPr>
                <a:t>新戊烷</a:t>
              </a:r>
            </a:p>
          </p:txBody>
        </p:sp>
        <p:sp>
          <p:nvSpPr>
            <p:cNvPr id="8208" name="矩形 31">
              <a:extLst>
                <a:ext uri="{FF2B5EF4-FFF2-40B4-BE49-F238E27FC236}">
                  <a16:creationId xmlns:a16="http://schemas.microsoft.com/office/drawing/2014/main" id="{B6107493-E4D3-4540-AA54-5D13EF86B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6107113"/>
              <a:ext cx="906463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 baseline="-25000">
                  <a:latin typeface="Times New Roman" panose="02020603050405020304" pitchFamily="18" charset="0"/>
                </a:rPr>
                <a:t>正戊烷</a:t>
              </a:r>
            </a:p>
          </p:txBody>
        </p:sp>
        <p:graphicFrame>
          <p:nvGraphicFramePr>
            <p:cNvPr id="8209" name="对象 7">
              <a:extLst>
                <a:ext uri="{FF2B5EF4-FFF2-40B4-BE49-F238E27FC236}">
                  <a16:creationId xmlns:a16="http://schemas.microsoft.com/office/drawing/2014/main" id="{468E14B6-0631-43C3-BC3F-8E85A4E29C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6000" y="5083175"/>
            <a:ext cx="1905000" cy="1546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7" r:id="rId6" imgW="1132840" imgH="919480" progId="">
                    <p:embed/>
                  </p:oleObj>
                </mc:Choice>
                <mc:Fallback>
                  <p:oleObj r:id="rId6" imgW="1132840" imgH="919480" progId="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0" y="5083175"/>
                          <a:ext cx="1905000" cy="1546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103DF9F-7939-4FE9-915E-76E4CD850729}"/>
              </a:ext>
            </a:extLst>
          </p:cNvPr>
          <p:cNvGrpSpPr>
            <a:grpSpLocks/>
          </p:cNvGrpSpPr>
          <p:nvPr/>
        </p:nvGrpSpPr>
        <p:grpSpPr bwMode="auto">
          <a:xfrm>
            <a:off x="161925" y="417513"/>
            <a:ext cx="6681788" cy="573087"/>
            <a:chOff x="161925" y="304882"/>
            <a:chExt cx="6681295" cy="573381"/>
          </a:xfrm>
        </p:grpSpPr>
        <p:sp>
          <p:nvSpPr>
            <p:cNvPr id="8197" name="矩形 8">
              <a:extLst>
                <a:ext uri="{FF2B5EF4-FFF2-40B4-BE49-F238E27FC236}">
                  <a16:creationId xmlns:a16="http://schemas.microsoft.com/office/drawing/2014/main" id="{6CAAA38B-D456-4404-B039-CF97FAB02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25" y="304882"/>
              <a:ext cx="4999689" cy="573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</a:pPr>
              <a:r>
                <a:rPr lang="en-US" altLang="zh-CN" sz="2500" b="1">
                  <a:solidFill>
                    <a:schemeClr val="tx2"/>
                  </a:solidFill>
                </a:rPr>
                <a:t>2.1.2  Nomenclature — </a:t>
              </a:r>
              <a:r>
                <a:rPr lang="zh-CN" altLang="en-US" sz="2500" b="1">
                  <a:solidFill>
                    <a:schemeClr val="tx2"/>
                  </a:solidFill>
                </a:rPr>
                <a:t>命名  </a:t>
              </a:r>
              <a:endParaRPr lang="zh-CN" altLang="en-US" sz="2500"/>
            </a:p>
          </p:txBody>
        </p:sp>
        <p:pic>
          <p:nvPicPr>
            <p:cNvPr id="8198" name="Picture 27">
              <a:extLst>
                <a:ext uri="{FF2B5EF4-FFF2-40B4-BE49-F238E27FC236}">
                  <a16:creationId xmlns:a16="http://schemas.microsoft.com/office/drawing/2014/main" id="{7F0050F0-FD84-4727-B23B-B7D895A8F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270" y="381068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9" name="Picture 27">
              <a:extLst>
                <a:ext uri="{FF2B5EF4-FFF2-40B4-BE49-F238E27FC236}">
                  <a16:creationId xmlns:a16="http://schemas.microsoft.com/office/drawing/2014/main" id="{7EEEC6FE-5D49-4E72-A710-00ED663A8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75" y="376306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0" name="Picture 27">
              <a:extLst>
                <a:ext uri="{FF2B5EF4-FFF2-40B4-BE49-F238E27FC236}">
                  <a16:creationId xmlns:a16="http://schemas.microsoft.com/office/drawing/2014/main" id="{5818787C-0374-44A1-AEA6-5304ECECC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20" y="376306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64FA13-50BD-46B8-BFB0-2F298412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BC5-FE5E-4FDB-9117-98502777C62D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09AFA-4CC9-41FA-A178-A7DA55CB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D12B3F97-5230-4762-A8C7-6F15303F0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38" y="1351351"/>
            <a:ext cx="6705524" cy="93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溴的活性比氯小（ 溴代条件：光照，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127℃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 ），但选择性比氯大。</a:t>
            </a:r>
          </a:p>
        </p:txBody>
      </p:sp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5C131350-5F5C-4194-93DC-773607A899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43606"/>
              </p:ext>
            </p:extLst>
          </p:nvPr>
        </p:nvGraphicFramePr>
        <p:xfrm>
          <a:off x="779463" y="2589152"/>
          <a:ext cx="7391400" cy="312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5" r:id="rId3" imgW="5664200" imgH="2402840" progId="ChemDraw.Document.6.0">
                  <p:embed/>
                </p:oleObj>
              </mc:Choice>
              <mc:Fallback>
                <p:oleObj r:id="rId3" imgW="5664200" imgH="24028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2589152"/>
                        <a:ext cx="7391400" cy="312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>
            <a:extLst>
              <a:ext uri="{FF2B5EF4-FFF2-40B4-BE49-F238E27FC236}">
                <a16:creationId xmlns:a16="http://schemas.microsoft.com/office/drawing/2014/main" id="{21D661F3-002B-4C98-98C7-134E36610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762" y="5848272"/>
            <a:ext cx="7361137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Arial" pitchFamily="34" charset="0"/>
                <a:ea typeface="黑体" pitchFamily="49" charset="-122"/>
              </a:rPr>
              <a:t>故溴代反应的选择性好，在有机合成中比氯代更有用。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A36EB0-B60C-4A2B-BAC2-4B8C8F51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3FB6-6B6D-4957-A8A9-D9DCE84B068C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FC8129-512A-41B1-B0C9-8FFCA180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9761DA-C953-4BFB-BDB4-EA6C610C2C97}"/>
              </a:ext>
            </a:extLst>
          </p:cNvPr>
          <p:cNvSpPr txBox="1"/>
          <p:nvPr/>
        </p:nvSpPr>
        <p:spPr>
          <a:xfrm>
            <a:off x="457308" y="53347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+mj-lt"/>
                <a:ea typeface="楷体" panose="02010609060101010101" pitchFamily="49" charset="-122"/>
                <a:cs typeface="Times New Roman" panose="02020603050405020304" pitchFamily="18" charset="0"/>
              </a:rPr>
              <a:t>烷烃的溴代反应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154ECE4-AE4D-4337-B850-371603B39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 烷烃的硝化和磺化</a:t>
            </a:r>
          </a:p>
        </p:txBody>
      </p:sp>
      <p:graphicFrame>
        <p:nvGraphicFramePr>
          <p:cNvPr id="39939" name="Object 10">
            <a:extLst>
              <a:ext uri="{FF2B5EF4-FFF2-40B4-BE49-F238E27FC236}">
                <a16:creationId xmlns:a16="http://schemas.microsoft.com/office/drawing/2014/main" id="{D5C7CD08-97D0-46CB-8326-4B602D02D43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089683"/>
              </p:ext>
            </p:extLst>
          </p:nvPr>
        </p:nvGraphicFramePr>
        <p:xfrm>
          <a:off x="611188" y="1170011"/>
          <a:ext cx="822960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4" name="CS ChemDraw Drawing" r:id="rId3" imgW="5751090" imgH="939909" progId="ChemDraw.Document.6.0">
                  <p:embed/>
                </p:oleObj>
              </mc:Choice>
              <mc:Fallback>
                <p:oleObj name="CS ChemDraw Drawing" r:id="rId3" imgW="5751090" imgH="939909" progId="ChemDraw.Document.6.0">
                  <p:embed/>
                  <p:pic>
                    <p:nvPicPr>
                      <p:cNvPr id="39939" name="Object 10">
                        <a:extLst>
                          <a:ext uri="{FF2B5EF4-FFF2-40B4-BE49-F238E27FC236}">
                            <a16:creationId xmlns:a16="http://schemas.microsoft.com/office/drawing/2014/main" id="{D5C7CD08-97D0-46CB-8326-4B602D02D43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70011"/>
                        <a:ext cx="8229600" cy="134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Rectangle 6">
            <a:extLst>
              <a:ext uri="{FF2B5EF4-FFF2-40B4-BE49-F238E27FC236}">
                <a16:creationId xmlns:a16="http://schemas.microsoft.com/office/drawing/2014/main" id="{A3424D55-3A62-4CF9-9DBE-A36468DF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2684463"/>
            <a:ext cx="7772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、裂化和裂解</a:t>
            </a:r>
          </a:p>
        </p:txBody>
      </p:sp>
      <p:sp>
        <p:nvSpPr>
          <p:cNvPr id="39941" name="Rectangle 7">
            <a:extLst>
              <a:ext uri="{FF2B5EF4-FFF2-40B4-BE49-F238E27FC236}">
                <a16:creationId xmlns:a16="http://schemas.microsoft.com/office/drawing/2014/main" id="{91CB4D4C-F73E-47ED-8013-44E4FC5F9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136900"/>
            <a:ext cx="8423275" cy="16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7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裂化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隔绝空气加压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(P=5MPa)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，加热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(500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700℃)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，断裂成小分子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催化裂化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在催化剂存在下的裂化，温度较低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(400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500℃)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，常压。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催化剂：硅酸铝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(SiO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~Al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等。</a:t>
            </a:r>
          </a:p>
        </p:txBody>
      </p:sp>
      <p:sp>
        <p:nvSpPr>
          <p:cNvPr id="39942" name="Rectangle 9">
            <a:extLst>
              <a:ext uri="{FF2B5EF4-FFF2-40B4-BE49-F238E27FC236}">
                <a16:creationId xmlns:a16="http://schemas.microsoft.com/office/drawing/2014/main" id="{94BD9A35-1062-4ED7-8FF9-CF7060F61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09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9943" name="Object 8">
            <a:extLst>
              <a:ext uri="{FF2B5EF4-FFF2-40B4-BE49-F238E27FC236}">
                <a16:creationId xmlns:a16="http://schemas.microsoft.com/office/drawing/2014/main" id="{54B96E4F-BFD7-400A-80CA-FBB9FFB6C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5763" y="5046663"/>
          <a:ext cx="4932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5" name="CS ChemDraw Drawing" r:id="rId5" imgW="3520029" imgH="699128" progId="ChemDraw.Document.6.0">
                  <p:embed/>
                </p:oleObj>
              </mc:Choice>
              <mc:Fallback>
                <p:oleObj name="CS ChemDraw Drawing" r:id="rId5" imgW="3520029" imgH="699128" progId="ChemDraw.Document.6.0">
                  <p:embed/>
                  <p:pic>
                    <p:nvPicPr>
                      <p:cNvPr id="39943" name="Object 8">
                        <a:extLst>
                          <a:ext uri="{FF2B5EF4-FFF2-40B4-BE49-F238E27FC236}">
                            <a16:creationId xmlns:a16="http://schemas.microsoft.com/office/drawing/2014/main" id="{54B96E4F-BFD7-400A-80CA-FBB9FFB6CD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763" y="5046663"/>
                        <a:ext cx="4932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C34CFF-5BE6-4DEC-A06A-116E1A14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1206-32C5-4642-8400-2A4B365BB27D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B48CED-8AE9-4F84-B5B1-0CB05CA4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ED6767-7201-49E0-91AB-87720D1974DC}"/>
              </a:ext>
            </a:extLst>
          </p:cNvPr>
          <p:cNvSpPr/>
          <p:nvPr/>
        </p:nvSpPr>
        <p:spPr>
          <a:xfrm>
            <a:off x="1266825" y="77788"/>
            <a:ext cx="6629400" cy="684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15963" indent="-715963">
              <a:lnSpc>
                <a:spcPct val="120000"/>
              </a:lnSpc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sz="3200" b="1" kern="0" dirty="0">
                <a:solidFill>
                  <a:srgbClr val="04617B"/>
                </a:solidFill>
                <a:ea typeface="宋体"/>
              </a:rPr>
              <a:t>2.2    Cycloalkanes— </a:t>
            </a:r>
            <a:r>
              <a:rPr lang="zh-CN" altLang="en-US" sz="3200" b="1" kern="0" dirty="0">
                <a:solidFill>
                  <a:srgbClr val="04617B"/>
                </a:solidFill>
                <a:ea typeface="宋体"/>
              </a:rPr>
              <a:t>环烷烃</a:t>
            </a:r>
            <a:endParaRPr lang="en-US" altLang="zh-CN" sz="3200" b="1" kern="0" dirty="0">
              <a:solidFill>
                <a:srgbClr val="04617B"/>
              </a:solidFill>
              <a:ea typeface="宋体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86E6A30-DD3E-4B22-B955-82E3BCAF9933}"/>
              </a:ext>
            </a:extLst>
          </p:cNvPr>
          <p:cNvSpPr>
            <a:spLocks/>
          </p:cNvSpPr>
          <p:nvPr/>
        </p:nvSpPr>
        <p:spPr bwMode="auto">
          <a:xfrm>
            <a:off x="1524000" y="1679415"/>
            <a:ext cx="495300" cy="2700338"/>
          </a:xfrm>
          <a:prstGeom prst="leftBrace">
            <a:avLst>
              <a:gd name="adj1" fmla="val 45433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600" b="1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F0F4C634-F2C4-4D43-8018-FC6F1BE6B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2084228"/>
            <a:ext cx="67627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kern="0" dirty="0">
                <a:solidFill>
                  <a:srgbClr val="04617B"/>
                </a:solidFill>
                <a:ea typeface="宋体"/>
              </a:rPr>
              <a:t>环  烷  烃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176098-2C78-433A-9DCB-CCE8B7E5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9F13-0E9B-45D0-83FC-400D2BCA587D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35DBBD-9A25-470A-BF8A-4A99B95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B4917EA-6753-44B2-8A05-1539A2733FFB}"/>
              </a:ext>
            </a:extLst>
          </p:cNvPr>
          <p:cNvSpPr txBox="1">
            <a:spLocks noChangeArrowheads="1"/>
          </p:cNvSpPr>
          <p:nvPr/>
        </p:nvSpPr>
        <p:spPr>
          <a:xfrm>
            <a:off x="2133664" y="1523942"/>
            <a:ext cx="6273800" cy="3124226"/>
          </a:xfrm>
          <a:prstGeom prst="rect">
            <a:avLst/>
          </a:prstGeo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只含有一个环的环烷烃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桥环烷烃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单环之间共用两个或两个以上碳原子 的多环烷烃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螺环烷烃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单环之间共用一个碳原子的多环烷烃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集合环烷烃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环与环之间以单键直接相连的多环烷烃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741CB0F-8539-4F07-9AF7-7ADCEB03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084763"/>
            <a:ext cx="6769100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2">
            <a:extLst>
              <a:ext uri="{FF2B5EF4-FFF2-40B4-BE49-F238E27FC236}">
                <a16:creationId xmlns:a16="http://schemas.microsoft.com/office/drawing/2014/main" id="{8353BDC1-97CC-4596-BCBF-4B9175577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593725"/>
            <a:ext cx="4840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accent1"/>
                </a:solidFill>
              </a:rPr>
              <a:t>Some interesting bridging compounds</a:t>
            </a:r>
            <a:endParaRPr lang="zh-CN" altLang="en-US" sz="2000" b="1">
              <a:solidFill>
                <a:schemeClr val="accent1"/>
              </a:solidFill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41D8C99F-9607-4DE5-A097-C5B608D1B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508125"/>
            <a:ext cx="19812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288C8146-B3A0-4311-B43C-3D615871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1355725"/>
            <a:ext cx="175418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12FF4998-0FD3-46C7-812A-C230C182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1279525"/>
            <a:ext cx="160178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TextBox 7">
            <a:extLst>
              <a:ext uri="{FF2B5EF4-FFF2-40B4-BE49-F238E27FC236}">
                <a16:creationId xmlns:a16="http://schemas.microsoft.com/office/drawing/2014/main" id="{EA8EBE95-15CE-4ADB-8D26-D7C4151B3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5241925"/>
            <a:ext cx="10223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b="1">
                <a:solidFill>
                  <a:srgbClr val="0000CC"/>
                </a:solidFill>
                <a:ea typeface="黑体" panose="02010609060101010101" pitchFamily="49" charset="-122"/>
              </a:rPr>
              <a:t>Cubane</a:t>
            </a:r>
          </a:p>
          <a:p>
            <a:pPr algn="ctr" eaLnBrk="1" hangingPunct="1">
              <a:lnSpc>
                <a:spcPct val="135000"/>
              </a:lnSpc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立方烷</a:t>
            </a:r>
          </a:p>
        </p:txBody>
      </p:sp>
      <p:sp>
        <p:nvSpPr>
          <p:cNvPr id="50183" name="TextBox 8">
            <a:extLst>
              <a:ext uri="{FF2B5EF4-FFF2-40B4-BE49-F238E27FC236}">
                <a16:creationId xmlns:a16="http://schemas.microsoft.com/office/drawing/2014/main" id="{02773737-C86D-4129-8616-414D310C4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688" y="5321300"/>
            <a:ext cx="10858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b="1">
                <a:solidFill>
                  <a:srgbClr val="0000CC"/>
                </a:solidFill>
                <a:ea typeface="黑体" panose="02010609060101010101" pitchFamily="49" charset="-122"/>
              </a:rPr>
              <a:t>Primane</a:t>
            </a:r>
          </a:p>
          <a:p>
            <a:pPr algn="ctr" eaLnBrk="1" hangingPunct="1">
              <a:lnSpc>
                <a:spcPct val="135000"/>
              </a:lnSpc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棱 烷</a:t>
            </a:r>
          </a:p>
        </p:txBody>
      </p:sp>
      <p:pic>
        <p:nvPicPr>
          <p:cNvPr id="50184" name="Picture 6">
            <a:extLst>
              <a:ext uri="{FF2B5EF4-FFF2-40B4-BE49-F238E27FC236}">
                <a16:creationId xmlns:a16="http://schemas.microsoft.com/office/drawing/2014/main" id="{CDB730FD-D647-4A31-AA99-E5222313E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1203325"/>
            <a:ext cx="206216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TextBox 10">
            <a:extLst>
              <a:ext uri="{FF2B5EF4-FFF2-40B4-BE49-F238E27FC236}">
                <a16:creationId xmlns:a16="http://schemas.microsoft.com/office/drawing/2014/main" id="{CCB0451F-C897-4CAA-A50D-ED058C120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8288" y="5321300"/>
            <a:ext cx="14795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b="1">
                <a:solidFill>
                  <a:srgbClr val="0000CC"/>
                </a:solidFill>
                <a:ea typeface="黑体" panose="02010609060101010101" pitchFamily="49" charset="-122"/>
              </a:rPr>
              <a:t>Diamentane</a:t>
            </a:r>
          </a:p>
          <a:p>
            <a:pPr algn="ctr" eaLnBrk="1" hangingPunct="1">
              <a:lnSpc>
                <a:spcPct val="135000"/>
              </a:lnSpc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金刚烷</a:t>
            </a:r>
          </a:p>
        </p:txBody>
      </p:sp>
      <p:graphicFrame>
        <p:nvGraphicFramePr>
          <p:cNvPr id="50186" name="Object 10">
            <a:extLst>
              <a:ext uri="{FF2B5EF4-FFF2-40B4-BE49-F238E27FC236}">
                <a16:creationId xmlns:a16="http://schemas.microsoft.com/office/drawing/2014/main" id="{F404F7B4-0102-4039-BBB2-494724A01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288" y="3717925"/>
          <a:ext cx="1143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3" r:id="rId7" imgW="950915" imgH="950915" progId="ChemDraw.Document.6.0">
                  <p:embed/>
                </p:oleObj>
              </mc:Choice>
              <mc:Fallback>
                <p:oleObj r:id="rId7" imgW="950915" imgH="95091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3717925"/>
                        <a:ext cx="1143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7" name="Object 11">
            <a:extLst>
              <a:ext uri="{FF2B5EF4-FFF2-40B4-BE49-F238E27FC236}">
                <a16:creationId xmlns:a16="http://schemas.microsoft.com/office/drawing/2014/main" id="{4691D14C-B138-414F-B593-1911162BCB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488" y="3565525"/>
          <a:ext cx="14351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4" r:id="rId9" imgW="1226820" imgH="1303020" progId="ChemDraw.Document.6.0">
                  <p:embed/>
                </p:oleObj>
              </mc:Choice>
              <mc:Fallback>
                <p:oleObj r:id="rId9" imgW="1226820" imgH="130302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3565525"/>
                        <a:ext cx="14351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8" name="Text Box 12">
            <a:extLst>
              <a:ext uri="{FF2B5EF4-FFF2-40B4-BE49-F238E27FC236}">
                <a16:creationId xmlns:a16="http://schemas.microsoft.com/office/drawing/2014/main" id="{BD02B974-5C11-4797-AC9D-3DB62376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888" y="5699125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篮 烷</a:t>
            </a:r>
          </a:p>
        </p:txBody>
      </p:sp>
      <p:graphicFrame>
        <p:nvGraphicFramePr>
          <p:cNvPr id="50189" name="Object 13">
            <a:extLst>
              <a:ext uri="{FF2B5EF4-FFF2-40B4-BE49-F238E27FC236}">
                <a16:creationId xmlns:a16="http://schemas.microsoft.com/office/drawing/2014/main" id="{0C72CB7F-A0DB-45CA-9CDB-430D8341EA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9488" y="3565525"/>
          <a:ext cx="108743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5" r:id="rId11" imgW="1360189" imgH="1906395" progId="ChemDraw.Document.6.0">
                  <p:embed/>
                </p:oleObj>
              </mc:Choice>
              <mc:Fallback>
                <p:oleObj r:id="rId11" imgW="1360189" imgH="1906395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3565525"/>
                        <a:ext cx="1087437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0" name="Object 14">
            <a:extLst>
              <a:ext uri="{FF2B5EF4-FFF2-40B4-BE49-F238E27FC236}">
                <a16:creationId xmlns:a16="http://schemas.microsoft.com/office/drawing/2014/main" id="{347DD0B5-8ADE-4C8B-9DDE-4E5720B3AE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3651250"/>
          <a:ext cx="1381125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6" r:id="rId13" imgW="1379968" imgH="1436262" progId="ChemDraw.Document.6.0">
                  <p:embed/>
                </p:oleObj>
              </mc:Choice>
              <mc:Fallback>
                <p:oleObj r:id="rId13" imgW="1379968" imgH="143626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8763" y="3651250"/>
                        <a:ext cx="1381125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342B7C-FDEE-4642-B2E5-073D6321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80B2-FC50-49DC-A492-97F0EDA23908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20566E-ED24-4DB7-A4BE-F685939F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CD651ED-3154-4C8E-8B88-B4031999B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533476"/>
            <a:ext cx="57371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639763" indent="-2460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185863" indent="-207963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1462088" indent="-207963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19192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3764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28336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2908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marL="0" lvl="6" indent="0" eaLnBrk="1" hangingPunct="1">
              <a:spcBef>
                <a:spcPct val="0"/>
              </a:spcBef>
              <a:buClrTx/>
              <a:buSzTx/>
              <a:buFont typeface="Wingdings" pitchFamily="2" charset="2"/>
              <a:buChar char="Ø"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Arial" pitchFamily="34" charset="0"/>
              </a:rPr>
              <a:t> 2.2.1a  Isomerism — </a:t>
            </a:r>
            <a:r>
              <a:rPr lang="zh-CN" altLang="en-US" sz="2800" b="1" dirty="0">
                <a:solidFill>
                  <a:schemeClr val="tx2"/>
                </a:solidFill>
                <a:latin typeface="Arial" pitchFamily="34" charset="0"/>
              </a:rPr>
              <a:t>同分异构</a:t>
            </a:r>
            <a:endParaRPr lang="zh-CN" altLang="en-US" sz="2800" dirty="0">
              <a:latin typeface="Arial" pitchFamily="34" charset="0"/>
            </a:endParaRPr>
          </a:p>
        </p:txBody>
      </p:sp>
      <p:sp>
        <p:nvSpPr>
          <p:cNvPr id="51204" name="矩形 4">
            <a:extLst>
              <a:ext uri="{FF2B5EF4-FFF2-40B4-BE49-F238E27FC236}">
                <a16:creationId xmlns:a16="http://schemas.microsoft.com/office/drawing/2014/main" id="{370D388C-22B2-4C91-8138-225CACD6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1295456"/>
            <a:ext cx="845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tx2"/>
                </a:solidFill>
              </a:rPr>
              <a:t>碳架异构：由于环的大小以及取代基的相对位置而存在的异构现象</a:t>
            </a:r>
          </a:p>
        </p:txBody>
      </p:sp>
      <p:grpSp>
        <p:nvGrpSpPr>
          <p:cNvPr id="51205" name="Group 4">
            <a:extLst>
              <a:ext uri="{FF2B5EF4-FFF2-40B4-BE49-F238E27FC236}">
                <a16:creationId xmlns:a16="http://schemas.microsoft.com/office/drawing/2014/main" id="{8E6E64DE-6924-46A8-8D69-BB2CC0E047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5482" y="4175129"/>
            <a:ext cx="7993035" cy="1206496"/>
            <a:chOff x="414" y="3209"/>
            <a:chExt cx="4989" cy="682"/>
          </a:xfrm>
        </p:grpSpPr>
        <p:sp>
          <p:nvSpPr>
            <p:cNvPr id="51215" name="AutoShape 5">
              <a:extLst>
                <a:ext uri="{FF2B5EF4-FFF2-40B4-BE49-F238E27FC236}">
                  <a16:creationId xmlns:a16="http://schemas.microsoft.com/office/drawing/2014/main" id="{0F3EDB3C-18E3-4AEF-88C7-B29B46871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" y="3237"/>
              <a:ext cx="567" cy="539"/>
            </a:xfrm>
            <a:prstGeom prst="pentagon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51216" name="Group 6">
              <a:extLst>
                <a:ext uri="{FF2B5EF4-FFF2-40B4-BE49-F238E27FC236}">
                  <a16:creationId xmlns:a16="http://schemas.microsoft.com/office/drawing/2014/main" id="{B22C4F7F-102B-4C01-82F2-CFD02B61D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7" y="3209"/>
              <a:ext cx="680" cy="567"/>
              <a:chOff x="1548" y="3322"/>
              <a:chExt cx="680" cy="567"/>
            </a:xfrm>
          </p:grpSpPr>
          <p:grpSp>
            <p:nvGrpSpPr>
              <p:cNvPr id="51240" name="Group 7">
                <a:extLst>
                  <a:ext uri="{FF2B5EF4-FFF2-40B4-BE49-F238E27FC236}">
                    <a16:creationId xmlns:a16="http://schemas.microsoft.com/office/drawing/2014/main" id="{E0AFCEF3-482A-4E11-AAE2-B1FEEB216F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8" y="3464"/>
                <a:ext cx="453" cy="425"/>
                <a:chOff x="1491" y="2500"/>
                <a:chExt cx="482" cy="340"/>
              </a:xfrm>
            </p:grpSpPr>
            <p:sp>
              <p:nvSpPr>
                <p:cNvPr id="51242" name="Line 8">
                  <a:extLst>
                    <a:ext uri="{FF2B5EF4-FFF2-40B4-BE49-F238E27FC236}">
                      <a16:creationId xmlns:a16="http://schemas.microsoft.com/office/drawing/2014/main" id="{C4BC995A-827C-4ED9-8036-C2C38DD1C5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1" y="2500"/>
                  <a:ext cx="48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43" name="Line 9">
                  <a:extLst>
                    <a:ext uri="{FF2B5EF4-FFF2-40B4-BE49-F238E27FC236}">
                      <a16:creationId xmlns:a16="http://schemas.microsoft.com/office/drawing/2014/main" id="{949ECE99-AFF7-450C-95BA-604A45CEF1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1" y="2840"/>
                  <a:ext cx="48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44" name="Line 10">
                  <a:extLst>
                    <a:ext uri="{FF2B5EF4-FFF2-40B4-BE49-F238E27FC236}">
                      <a16:creationId xmlns:a16="http://schemas.microsoft.com/office/drawing/2014/main" id="{8160DA4C-79FB-4478-9D7A-5A3B413D47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1" y="2500"/>
                  <a:ext cx="0" cy="3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45" name="Line 11">
                  <a:extLst>
                    <a:ext uri="{FF2B5EF4-FFF2-40B4-BE49-F238E27FC236}">
                      <a16:creationId xmlns:a16="http://schemas.microsoft.com/office/drawing/2014/main" id="{7CB578DA-7109-4AE3-99FF-A7D38C49B4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3" y="2500"/>
                  <a:ext cx="0" cy="3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41" name="Line 12">
                <a:extLst>
                  <a:ext uri="{FF2B5EF4-FFF2-40B4-BE49-F238E27FC236}">
                    <a16:creationId xmlns:a16="http://schemas.microsoft.com/office/drawing/2014/main" id="{446D0947-3CF6-4814-8A1C-8EDC3839A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1" y="3322"/>
                <a:ext cx="227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217" name="Group 13">
              <a:extLst>
                <a:ext uri="{FF2B5EF4-FFF2-40B4-BE49-F238E27FC236}">
                  <a16:creationId xmlns:a16="http://schemas.microsoft.com/office/drawing/2014/main" id="{C5C1683A-DEA2-49E2-B77C-C9B0E0499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8" y="3351"/>
              <a:ext cx="908" cy="368"/>
              <a:chOff x="2426" y="3521"/>
              <a:chExt cx="908" cy="368"/>
            </a:xfrm>
          </p:grpSpPr>
          <p:grpSp>
            <p:nvGrpSpPr>
              <p:cNvPr id="51233" name="Group 14">
                <a:extLst>
                  <a:ext uri="{FF2B5EF4-FFF2-40B4-BE49-F238E27FC236}">
                    <a16:creationId xmlns:a16="http://schemas.microsoft.com/office/drawing/2014/main" id="{142438F2-4B85-4BC3-B6C8-9CF89154CE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6" y="3521"/>
                <a:ext cx="708" cy="340"/>
                <a:chOff x="2597" y="2500"/>
                <a:chExt cx="708" cy="340"/>
              </a:xfrm>
            </p:grpSpPr>
            <p:grpSp>
              <p:nvGrpSpPr>
                <p:cNvPr id="51235" name="Group 15">
                  <a:extLst>
                    <a:ext uri="{FF2B5EF4-FFF2-40B4-BE49-F238E27FC236}">
                      <a16:creationId xmlns:a16="http://schemas.microsoft.com/office/drawing/2014/main" id="{8AEC4F1C-B160-4526-8CDC-52E4EDFAE6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7" y="2500"/>
                  <a:ext cx="510" cy="340"/>
                  <a:chOff x="555" y="2472"/>
                  <a:chExt cx="369" cy="283"/>
                </a:xfrm>
              </p:grpSpPr>
              <p:sp>
                <p:nvSpPr>
                  <p:cNvPr id="51237" name="Line 16">
                    <a:extLst>
                      <a:ext uri="{FF2B5EF4-FFF2-40B4-BE49-F238E27FC236}">
                        <a16:creationId xmlns:a16="http://schemas.microsoft.com/office/drawing/2014/main" id="{45C3BAB2-374F-44A2-89AC-A774DBFBBF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472"/>
                    <a:ext cx="199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8" name="Line 17">
                    <a:extLst>
                      <a:ext uri="{FF2B5EF4-FFF2-40B4-BE49-F238E27FC236}">
                        <a16:creationId xmlns:a16="http://schemas.microsoft.com/office/drawing/2014/main" id="{1A197D56-633D-4C3F-97CC-72515F1AAE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755"/>
                    <a:ext cx="369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9" name="Line 18">
                    <a:extLst>
                      <a:ext uri="{FF2B5EF4-FFF2-40B4-BE49-F238E27FC236}">
                        <a16:creationId xmlns:a16="http://schemas.microsoft.com/office/drawing/2014/main" id="{3C9911DE-B795-4A9A-8147-0DF9D1FACF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54" y="2472"/>
                    <a:ext cx="170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1236" name="Line 19">
                  <a:extLst>
                    <a:ext uri="{FF2B5EF4-FFF2-40B4-BE49-F238E27FC236}">
                      <a16:creationId xmlns:a16="http://schemas.microsoft.com/office/drawing/2014/main" id="{65D48C1D-E2F3-4767-A06F-21AE45A751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07" y="2642"/>
                  <a:ext cx="198" cy="19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34" name="Line 20">
                <a:extLst>
                  <a:ext uri="{FF2B5EF4-FFF2-40B4-BE49-F238E27FC236}">
                    <a16:creationId xmlns:a16="http://schemas.microsoft.com/office/drawing/2014/main" id="{B86BB04C-A40E-440E-8854-447FE75E8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5" y="3663"/>
                <a:ext cx="199" cy="2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218" name="Group 21">
              <a:extLst>
                <a:ext uri="{FF2B5EF4-FFF2-40B4-BE49-F238E27FC236}">
                  <a16:creationId xmlns:a16="http://schemas.microsoft.com/office/drawing/2014/main" id="{32DC0D7E-2530-418B-ADA8-37D3B7A36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0" y="3351"/>
              <a:ext cx="708" cy="540"/>
              <a:chOff x="3447" y="3322"/>
              <a:chExt cx="708" cy="540"/>
            </a:xfrm>
          </p:grpSpPr>
          <p:grpSp>
            <p:nvGrpSpPr>
              <p:cNvPr id="51226" name="Group 22">
                <a:extLst>
                  <a:ext uri="{FF2B5EF4-FFF2-40B4-BE49-F238E27FC236}">
                    <a16:creationId xmlns:a16="http://schemas.microsoft.com/office/drawing/2014/main" id="{113B4771-1CEF-4187-A19B-15D00BBB47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7" y="3322"/>
                <a:ext cx="708" cy="340"/>
                <a:chOff x="2597" y="2500"/>
                <a:chExt cx="708" cy="340"/>
              </a:xfrm>
            </p:grpSpPr>
            <p:grpSp>
              <p:nvGrpSpPr>
                <p:cNvPr id="51228" name="Group 23">
                  <a:extLst>
                    <a:ext uri="{FF2B5EF4-FFF2-40B4-BE49-F238E27FC236}">
                      <a16:creationId xmlns:a16="http://schemas.microsoft.com/office/drawing/2014/main" id="{17DFEA81-F3D0-4567-980C-DA28ACAAE6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7" y="2500"/>
                  <a:ext cx="510" cy="340"/>
                  <a:chOff x="555" y="2472"/>
                  <a:chExt cx="369" cy="283"/>
                </a:xfrm>
              </p:grpSpPr>
              <p:sp>
                <p:nvSpPr>
                  <p:cNvPr id="51230" name="Line 24">
                    <a:extLst>
                      <a:ext uri="{FF2B5EF4-FFF2-40B4-BE49-F238E27FC236}">
                        <a16:creationId xmlns:a16="http://schemas.microsoft.com/office/drawing/2014/main" id="{6F781EA4-621B-4FA6-B35D-D6821D2036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472"/>
                    <a:ext cx="199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1" name="Line 25">
                    <a:extLst>
                      <a:ext uri="{FF2B5EF4-FFF2-40B4-BE49-F238E27FC236}">
                        <a16:creationId xmlns:a16="http://schemas.microsoft.com/office/drawing/2014/main" id="{0E4568BE-E01B-4C89-BCFB-E84D1C28DA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755"/>
                    <a:ext cx="369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2" name="Line 26">
                    <a:extLst>
                      <a:ext uri="{FF2B5EF4-FFF2-40B4-BE49-F238E27FC236}">
                        <a16:creationId xmlns:a16="http://schemas.microsoft.com/office/drawing/2014/main" id="{40909875-5B26-4B41-A5F9-A5404769F2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54" y="2472"/>
                    <a:ext cx="170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1229" name="Line 27">
                  <a:extLst>
                    <a:ext uri="{FF2B5EF4-FFF2-40B4-BE49-F238E27FC236}">
                      <a16:creationId xmlns:a16="http://schemas.microsoft.com/office/drawing/2014/main" id="{E18F528F-9A23-4596-8477-6DAB5FDF65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07" y="2642"/>
                  <a:ext cx="198" cy="19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27" name="Line 28">
                <a:extLst>
                  <a:ext uri="{FF2B5EF4-FFF2-40B4-BE49-F238E27FC236}">
                    <a16:creationId xmlns:a16="http://schemas.microsoft.com/office/drawing/2014/main" id="{E472C8EB-882D-4349-99F6-5243BD7E5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7" y="3663"/>
                <a:ext cx="170" cy="1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219" name="Group 29">
              <a:extLst>
                <a:ext uri="{FF2B5EF4-FFF2-40B4-BE49-F238E27FC236}">
                  <a16:creationId xmlns:a16="http://schemas.microsoft.com/office/drawing/2014/main" id="{912E9462-B96A-4CA7-A6A7-EEB4D0309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" y="3351"/>
              <a:ext cx="879" cy="482"/>
              <a:chOff x="4524" y="3351"/>
              <a:chExt cx="879" cy="482"/>
            </a:xfrm>
          </p:grpSpPr>
          <p:grpSp>
            <p:nvGrpSpPr>
              <p:cNvPr id="51220" name="Group 30">
                <a:extLst>
                  <a:ext uri="{FF2B5EF4-FFF2-40B4-BE49-F238E27FC236}">
                    <a16:creationId xmlns:a16="http://schemas.microsoft.com/office/drawing/2014/main" id="{C5564E4F-9903-4731-A1D8-965B8B60A8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4" y="3351"/>
                <a:ext cx="510" cy="340"/>
                <a:chOff x="555" y="2472"/>
                <a:chExt cx="369" cy="283"/>
              </a:xfrm>
            </p:grpSpPr>
            <p:sp>
              <p:nvSpPr>
                <p:cNvPr id="51223" name="Line 31">
                  <a:extLst>
                    <a:ext uri="{FF2B5EF4-FFF2-40B4-BE49-F238E27FC236}">
                      <a16:creationId xmlns:a16="http://schemas.microsoft.com/office/drawing/2014/main" id="{315714AF-E50E-488C-AF60-758E1F0F19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5" y="2472"/>
                  <a:ext cx="199" cy="28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24" name="Line 32">
                  <a:extLst>
                    <a:ext uri="{FF2B5EF4-FFF2-40B4-BE49-F238E27FC236}">
                      <a16:creationId xmlns:a16="http://schemas.microsoft.com/office/drawing/2014/main" id="{DDBA1B06-E366-43A0-BED8-F1E354A20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5" y="2755"/>
                  <a:ext cx="36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25" name="Line 33">
                  <a:extLst>
                    <a:ext uri="{FF2B5EF4-FFF2-40B4-BE49-F238E27FC236}">
                      <a16:creationId xmlns:a16="http://schemas.microsoft.com/office/drawing/2014/main" id="{EC2BC9D6-D119-4F8A-8ACE-D2C6FD55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4" y="2472"/>
                  <a:ext cx="170" cy="28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21" name="Line 34">
                <a:extLst>
                  <a:ext uri="{FF2B5EF4-FFF2-40B4-BE49-F238E27FC236}">
                    <a16:creationId xmlns:a16="http://schemas.microsoft.com/office/drawing/2014/main" id="{5EE34345-69C5-451E-827B-6B56A63EE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04" y="3691"/>
                <a:ext cx="199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1222" name="Line 35">
                <a:extLst>
                  <a:ext uri="{FF2B5EF4-FFF2-40B4-BE49-F238E27FC236}">
                    <a16:creationId xmlns:a16="http://schemas.microsoft.com/office/drawing/2014/main" id="{3132413C-A829-4058-BD18-107E62D50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24" y="3692"/>
                <a:ext cx="170" cy="1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51206" name="TextBox 37">
            <a:extLst>
              <a:ext uri="{FF2B5EF4-FFF2-40B4-BE49-F238E27FC236}">
                <a16:creationId xmlns:a16="http://schemas.microsoft.com/office/drawing/2014/main" id="{39EDCD2D-7206-4BF0-ACDD-54C50D4E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57594"/>
            <a:ext cx="24737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/>
              <a:t>C</a:t>
            </a:r>
            <a:r>
              <a:rPr lang="en-US" altLang="zh-CN" sz="2000" b="1" baseline="-25000" dirty="0"/>
              <a:t>5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10</a:t>
            </a:r>
            <a:r>
              <a:rPr lang="zh-CN" altLang="en-US" sz="2000" b="1" dirty="0"/>
              <a:t>的同分异构体</a:t>
            </a:r>
            <a:r>
              <a:rPr lang="en-US" altLang="zh-CN" sz="2000" b="1" dirty="0"/>
              <a:t>:</a:t>
            </a:r>
            <a:endParaRPr lang="zh-CN" altLang="en-US" sz="2000" b="1" dirty="0"/>
          </a:p>
        </p:txBody>
      </p:sp>
      <p:sp>
        <p:nvSpPr>
          <p:cNvPr id="51208" name="TextBox 39">
            <a:extLst>
              <a:ext uri="{FF2B5EF4-FFF2-40B4-BE49-F238E27FC236}">
                <a16:creationId xmlns:a16="http://schemas.microsoft.com/office/drawing/2014/main" id="{65E174E9-C41A-4DEC-A83C-38801B2FF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04" y="5461028"/>
            <a:ext cx="8016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环戊烷</a:t>
            </a:r>
          </a:p>
        </p:txBody>
      </p:sp>
      <p:sp>
        <p:nvSpPr>
          <p:cNvPr id="51209" name="TextBox 40">
            <a:extLst>
              <a:ext uri="{FF2B5EF4-FFF2-40B4-BE49-F238E27FC236}">
                <a16:creationId xmlns:a16="http://schemas.microsoft.com/office/drawing/2014/main" id="{626BF6E5-1CEE-4A32-B0C3-68425913B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833" y="5445153"/>
            <a:ext cx="1217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甲基环丁烷</a:t>
            </a:r>
          </a:p>
        </p:txBody>
      </p:sp>
      <p:sp>
        <p:nvSpPr>
          <p:cNvPr id="51210" name="TextBox 41">
            <a:extLst>
              <a:ext uri="{FF2B5EF4-FFF2-40B4-BE49-F238E27FC236}">
                <a16:creationId xmlns:a16="http://schemas.microsoft.com/office/drawing/2014/main" id="{A9864C28-6DC0-4F56-9E70-643BE99E6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188" y="5445153"/>
            <a:ext cx="1219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乙基环丙烷</a:t>
            </a:r>
          </a:p>
        </p:txBody>
      </p:sp>
      <p:sp>
        <p:nvSpPr>
          <p:cNvPr id="51211" name="TextBox 42">
            <a:extLst>
              <a:ext uri="{FF2B5EF4-FFF2-40B4-BE49-F238E27FC236}">
                <a16:creationId xmlns:a16="http://schemas.microsoft.com/office/drawing/2014/main" id="{6B961E73-7EB7-40F0-957A-ACB047D4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2088" y="5475315"/>
            <a:ext cx="17796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/>
              <a:t>1,1-</a:t>
            </a:r>
            <a:r>
              <a:rPr lang="zh-CN" altLang="en-US" sz="1600" b="1" dirty="0"/>
              <a:t>二甲基环丙烷</a:t>
            </a:r>
          </a:p>
        </p:txBody>
      </p:sp>
      <p:sp>
        <p:nvSpPr>
          <p:cNvPr id="51212" name="TextBox 43">
            <a:extLst>
              <a:ext uri="{FF2B5EF4-FFF2-40B4-BE49-F238E27FC236}">
                <a16:creationId xmlns:a16="http://schemas.microsoft.com/office/drawing/2014/main" id="{F46E5383-94E0-44E0-A5D5-FB5D2A46D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236" y="5486428"/>
            <a:ext cx="17796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/>
              <a:t>1,2-</a:t>
            </a:r>
            <a:r>
              <a:rPr lang="zh-CN" altLang="en-US" sz="1600" b="1" dirty="0"/>
              <a:t>二甲基环丙烷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E8B630-ABD4-45F9-9257-C70CD393E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34BE-F952-4229-8559-B0DD6B407EB3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E044AB-EE6E-4804-9A77-3963BB7A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D0A8A4-2A5D-4150-9E9F-FAFFC5B15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47"/>
          <a:stretch/>
        </p:blipFill>
        <p:spPr>
          <a:xfrm>
            <a:off x="416444" y="2141954"/>
            <a:ext cx="8610396" cy="11346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8053614-9D5E-4585-B8CA-BB185C506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2447925" cy="523875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顺反异构：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9EFAE03-80CA-4000-9C83-20874FA7D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08050"/>
            <a:ext cx="8893175" cy="21875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/>
              <a:t>          </a:t>
            </a:r>
            <a:r>
              <a:rPr lang="zh-CN" altLang="en-US" sz="2800" b="1">
                <a:ea typeface="楷体" panose="02010609060101010101" pitchFamily="49" charset="-122"/>
                <a:cs typeface="Times New Roman" panose="02020603050405020304" pitchFamily="18" charset="0"/>
              </a:rPr>
              <a:t>由于环结构属于刚性结构，成环原子之间的单键不能自由旋转而引起得异构现象。两个取代基在环平面同侧为顺式，不同侧为反式</a:t>
            </a:r>
            <a:r>
              <a:rPr lang="zh-CN" altLang="en-US" b="1"/>
              <a:t>。</a:t>
            </a:r>
            <a:endParaRPr lang="zh-CN" altLang="en-US"/>
          </a:p>
        </p:txBody>
      </p:sp>
      <p:graphicFrame>
        <p:nvGraphicFramePr>
          <p:cNvPr id="8196" name="Object 4">
            <a:extLst>
              <a:ext uri="{FF2B5EF4-FFF2-40B4-BE49-F238E27FC236}">
                <a16:creationId xmlns:a16="http://schemas.microsoft.com/office/drawing/2014/main" id="{F1615DD2-4245-4426-8CC3-E3CF0D52E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529602"/>
              </p:ext>
            </p:extLst>
          </p:nvPr>
        </p:nvGraphicFramePr>
        <p:xfrm>
          <a:off x="1332200" y="2971812"/>
          <a:ext cx="6479600" cy="266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0" name="CS ChemDraw Drawing" r:id="rId3" imgW="1752650" imgH="728662" progId="ChemDraw.Document.4.5">
                  <p:embed/>
                </p:oleObj>
              </mc:Choice>
              <mc:Fallback>
                <p:oleObj name="CS ChemDraw Drawing" r:id="rId3" imgW="1752650" imgH="728662" progId="ChemDraw.Document.4.5">
                  <p:embed/>
                  <p:pic>
                    <p:nvPicPr>
                      <p:cNvPr id="8196" name="Object 4">
                        <a:extLst>
                          <a:ext uri="{FF2B5EF4-FFF2-40B4-BE49-F238E27FC236}">
                            <a16:creationId xmlns:a16="http://schemas.microsoft.com/office/drawing/2014/main" id="{F1615DD2-4245-4426-8CC3-E3CF0D52E0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200" y="2971812"/>
                        <a:ext cx="6479600" cy="2668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日期占位符 1">
            <a:extLst>
              <a:ext uri="{FF2B5EF4-FFF2-40B4-BE49-F238E27FC236}">
                <a16:creationId xmlns:a16="http://schemas.microsoft.com/office/drawing/2014/main" id="{3C596B78-28B5-4AAE-8466-BE2C8A6DEA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0FC0EB-0CA2-4F12-9968-0D51D3C29448}" type="datetime11">
              <a:rPr lang="zh-CN" altLang="en-US" smtClean="0"/>
              <a:t>19:04:13</a:t>
            </a:fld>
            <a:endParaRPr lang="en-US" altLang="zh-CN"/>
          </a:p>
        </p:txBody>
      </p:sp>
      <p:sp>
        <p:nvSpPr>
          <p:cNvPr id="6150" name="灯片编号占位符 2">
            <a:extLst>
              <a:ext uri="{FF2B5EF4-FFF2-40B4-BE49-F238E27FC236}">
                <a16:creationId xmlns:a16="http://schemas.microsoft.com/office/drawing/2014/main" id="{9EB3186F-A84B-4159-9B6C-F13F6090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CEB9C24-A2A3-42CF-BCF3-B8976E3ED6D0}" type="slidenum">
              <a:rPr lang="en-US" altLang="zh-CN"/>
              <a:pPr/>
              <a:t>55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B3E9C2-D45E-4A91-80CF-3EBAF43B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10AF-B64A-48DB-9147-2A7CD23AAEE5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2A79BF-765A-4ABE-817B-078EEDFE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BF26A99D-6A81-4847-8FCF-23878ABC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33476"/>
            <a:ext cx="4891083" cy="52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500" b="1" dirty="0">
                <a:solidFill>
                  <a:schemeClr val="tx2"/>
                </a:solidFill>
              </a:rPr>
              <a:t>2.2</a:t>
            </a:r>
            <a:r>
              <a:rPr lang="en-US" altLang="zh-CN" sz="2400" b="1" dirty="0">
                <a:solidFill>
                  <a:schemeClr val="tx2"/>
                </a:solidFill>
                <a:latin typeface="Arial" pitchFamily="34" charset="0"/>
              </a:rPr>
              <a:t>.1b</a:t>
            </a:r>
            <a:r>
              <a:rPr lang="en-US" altLang="zh-CN" sz="2500" b="1" dirty="0">
                <a:solidFill>
                  <a:schemeClr val="tx2"/>
                </a:solidFill>
              </a:rPr>
              <a:t> Nomenclature — </a:t>
            </a:r>
            <a:r>
              <a:rPr lang="zh-CN" altLang="en-US" sz="2500" b="1" dirty="0">
                <a:solidFill>
                  <a:schemeClr val="tx2"/>
                </a:solidFill>
              </a:rPr>
              <a:t>命名</a:t>
            </a:r>
            <a:endParaRPr lang="zh-CN" altLang="en-US" sz="25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452337F-FA89-439B-9E11-6562A6FD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1254201"/>
            <a:ext cx="1112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单环：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B810438-23FD-437B-96AD-FDCD8E2C36DC}"/>
              </a:ext>
            </a:extLst>
          </p:cNvPr>
          <p:cNvSpPr txBox="1">
            <a:spLocks noChangeArrowheads="1"/>
          </p:cNvSpPr>
          <p:nvPr/>
        </p:nvSpPr>
        <p:spPr>
          <a:xfrm>
            <a:off x="161926" y="1643139"/>
            <a:ext cx="8799512" cy="169545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Font typeface="Wingdings 2" pitchFamily="18" charset="2"/>
              <a:buNone/>
              <a:defRPr/>
            </a:pP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1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、没有取代基</a:t>
            </a: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: 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在相应烷烃名称前加“环</a:t>
            </a: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(</a:t>
            </a:r>
            <a:r>
              <a:rPr lang="en-US" altLang="zh-CN" sz="2200" b="1" dirty="0" err="1">
                <a:solidFill>
                  <a:schemeClr val="tx2"/>
                </a:solidFill>
                <a:latin typeface="Arial" pitchFamily="34" charset="0"/>
              </a:rPr>
              <a:t>cyclo</a:t>
            </a: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)”</a:t>
            </a:r>
            <a:b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</a:b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2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、</a:t>
            </a:r>
            <a:r>
              <a:rPr lang="zh-CN" altLang="en-US" sz="2200" b="1" dirty="0">
                <a:solidFill>
                  <a:srgbClr val="FF0000"/>
                </a:solidFill>
                <a:latin typeface="Arial" pitchFamily="34" charset="0"/>
              </a:rPr>
              <a:t>有取代基：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取代基简单时以环为母体，取代基复杂时环做为取代基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3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、有多个取代基时，编号遵循最低系列原则、顺序规则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27BBDE9-877E-40EC-A34B-BCFB65812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802388"/>
              </p:ext>
            </p:extLst>
          </p:nvPr>
        </p:nvGraphicFramePr>
        <p:xfrm>
          <a:off x="533506" y="3624539"/>
          <a:ext cx="3629704" cy="112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1" name="CS ChemDraw Drawing" r:id="rId3" imgW="3188002" imgH="990386" progId="ChemDraw.Document.6.0">
                  <p:embed/>
                </p:oleObj>
              </mc:Choice>
              <mc:Fallback>
                <p:oleObj name="CS ChemDraw Drawing" r:id="rId3" imgW="3188002" imgH="990386" progId="ChemDraw.Document.6.0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58D18F9-76A4-4C40-B8F7-5B32E25F1C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06" y="3624539"/>
                        <a:ext cx="3629704" cy="112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82628A1-8701-4638-8CA8-4FBE52F993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384583"/>
              </p:ext>
            </p:extLst>
          </p:nvPr>
        </p:nvGraphicFramePr>
        <p:xfrm>
          <a:off x="4692554" y="3624539"/>
          <a:ext cx="3716098" cy="112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2" name="CS ChemDraw Drawing" r:id="rId5" imgW="3893627" imgH="1177720" progId="ChemDraw.Document.6.0">
                  <p:embed/>
                </p:oleObj>
              </mc:Choice>
              <mc:Fallback>
                <p:oleObj name="CS ChemDraw Drawing" r:id="rId5" imgW="3893627" imgH="1177720" progId="ChemDraw.Document.6.0">
                  <p:embed/>
                  <p:pic>
                    <p:nvPicPr>
                      <p:cNvPr id="51" name="对象 50">
                        <a:extLst>
                          <a:ext uri="{FF2B5EF4-FFF2-40B4-BE49-F238E27FC236}">
                            <a16:creationId xmlns:a16="http://schemas.microsoft.com/office/drawing/2014/main" id="{3CE83A50-DBDF-4D23-B425-D2C8BDBA7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554" y="3624539"/>
                        <a:ext cx="3716098" cy="112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25DFE3C-8BF3-4F46-8937-D5C372C620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548722"/>
              </p:ext>
            </p:extLst>
          </p:nvPr>
        </p:nvGraphicFramePr>
        <p:xfrm>
          <a:off x="1537775" y="5108450"/>
          <a:ext cx="6068450" cy="1216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3" name="CS ChemDraw Drawing" r:id="rId7" imgW="5960024" imgH="1189867" progId="ChemDraw.Document.6.0">
                  <p:embed/>
                </p:oleObj>
              </mc:Choice>
              <mc:Fallback>
                <p:oleObj name="CS ChemDraw Drawing" r:id="rId7" imgW="5960024" imgH="1189867" progId="ChemDraw.Document.6.0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D68EF03-B359-4FF4-9059-8F35BE0CC6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775" y="5108450"/>
                        <a:ext cx="6068450" cy="12160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53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C108E5-7F60-4DC9-8945-657EBA5A3A54}"/>
              </a:ext>
            </a:extLst>
          </p:cNvPr>
          <p:cNvGrpSpPr>
            <a:grpSpLocks/>
          </p:cNvGrpSpPr>
          <p:nvPr/>
        </p:nvGrpSpPr>
        <p:grpSpPr bwMode="auto">
          <a:xfrm>
            <a:off x="309563" y="304800"/>
            <a:ext cx="8453437" cy="3048000"/>
            <a:chOff x="309563" y="304800"/>
            <a:chExt cx="8453437" cy="3048000"/>
          </a:xfrm>
        </p:grpSpPr>
        <p:grpSp>
          <p:nvGrpSpPr>
            <p:cNvPr id="52231" name="Group 3">
              <a:extLst>
                <a:ext uri="{FF2B5EF4-FFF2-40B4-BE49-F238E27FC236}">
                  <a16:creationId xmlns:a16="http://schemas.microsoft.com/office/drawing/2014/main" id="{C513255E-8364-4EB0-A3C9-D65874089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563" y="889000"/>
              <a:ext cx="4049712" cy="2006600"/>
              <a:chOff x="187" y="1168"/>
              <a:chExt cx="2551" cy="1264"/>
            </a:xfrm>
          </p:grpSpPr>
          <p:sp>
            <p:nvSpPr>
              <p:cNvPr id="52244" name="Text Box 4">
                <a:extLst>
                  <a:ext uri="{FF2B5EF4-FFF2-40B4-BE49-F238E27FC236}">
                    <a16:creationId xmlns:a16="http://schemas.microsoft.com/office/drawing/2014/main" id="{803DC36B-730D-4ACF-A265-9ABCE73ACC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0" y="1763"/>
                <a:ext cx="51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>
                    <a:latin typeface="Times New Roman" panose="02020603050405020304" pitchFamily="18" charset="0"/>
                  </a:rPr>
                  <a:t>CH</a:t>
                </a:r>
                <a:r>
                  <a:rPr kumimoji="1" lang="en-US" altLang="zh-CN" sz="2400" baseline="-25000">
                    <a:latin typeface="Times New Roman" panose="02020603050405020304" pitchFamily="18" charset="0"/>
                  </a:rPr>
                  <a:t>3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45" name="AutoShape 5">
                <a:extLst>
                  <a:ext uri="{FF2B5EF4-FFF2-40B4-BE49-F238E27FC236}">
                    <a16:creationId xmlns:a16="http://schemas.microsoft.com/office/drawing/2014/main" id="{129F08BE-36E0-47E8-A505-3AF79776C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" y="1253"/>
                <a:ext cx="538" cy="482"/>
              </a:xfrm>
              <a:prstGeom prst="pentagon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246" name="Line 6">
                <a:extLst>
                  <a:ext uri="{FF2B5EF4-FFF2-40B4-BE49-F238E27FC236}">
                    <a16:creationId xmlns:a16="http://schemas.microsoft.com/office/drawing/2014/main" id="{AE2711D8-C427-4974-B0A7-F534AD941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2" y="1281"/>
                <a:ext cx="199" cy="1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2247" name="Text Box 7">
                <a:extLst>
                  <a:ext uri="{FF2B5EF4-FFF2-40B4-BE49-F238E27FC236}">
                    <a16:creationId xmlns:a16="http://schemas.microsoft.com/office/drawing/2014/main" id="{F4906CD5-658A-4DF7-936D-35DE870BC4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" y="1168"/>
                <a:ext cx="87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>
                    <a:latin typeface="Times New Roman" panose="02020603050405020304" pitchFamily="18" charset="0"/>
                  </a:rPr>
                  <a:t>CH</a:t>
                </a:r>
                <a:r>
                  <a:rPr kumimoji="1" lang="en-US" altLang="zh-CN" sz="2400" baseline="-2500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>
                    <a:latin typeface="Times New Roman" panose="02020603050405020304" pitchFamily="18" charset="0"/>
                  </a:rPr>
                  <a:t>CH</a:t>
                </a:r>
                <a:r>
                  <a:rPr kumimoji="1" lang="en-US" altLang="zh-CN" sz="2400" baseline="-25000">
                    <a:latin typeface="Times New Roman" panose="02020603050405020304" pitchFamily="18" charset="0"/>
                  </a:rPr>
                  <a:t>3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48" name="Line 8">
                <a:extLst>
                  <a:ext uri="{FF2B5EF4-FFF2-40B4-BE49-F238E27FC236}">
                    <a16:creationId xmlns:a16="http://schemas.microsoft.com/office/drawing/2014/main" id="{EEB1B502-A9D9-420D-A8A8-18CCAC303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9" y="1735"/>
                <a:ext cx="199" cy="1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2249" name="Text Box 9">
                <a:extLst>
                  <a:ext uri="{FF2B5EF4-FFF2-40B4-BE49-F238E27FC236}">
                    <a16:creationId xmlns:a16="http://schemas.microsoft.com/office/drawing/2014/main" id="{791008DA-2E62-42BE-91F6-A3E3EE157F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2164"/>
                <a:ext cx="2551" cy="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10000"/>
                  </a:spcBef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甲基</a:t>
                </a: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-3-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乙基环戊烷</a:t>
                </a:r>
              </a:p>
            </p:txBody>
          </p:sp>
        </p:grpSp>
        <p:grpSp>
          <p:nvGrpSpPr>
            <p:cNvPr id="52232" name="Group 10">
              <a:extLst>
                <a:ext uri="{FF2B5EF4-FFF2-40B4-BE49-F238E27FC236}">
                  <a16:creationId xmlns:a16="http://schemas.microsoft.com/office/drawing/2014/main" id="{BA730F12-4360-45AE-8A0D-9D051E199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7738" y="304800"/>
              <a:ext cx="4005262" cy="3048000"/>
              <a:chOff x="2653" y="232"/>
              <a:chExt cx="2523" cy="1920"/>
            </a:xfrm>
          </p:grpSpPr>
          <p:grpSp>
            <p:nvGrpSpPr>
              <p:cNvPr id="52233" name="Group 11">
                <a:extLst>
                  <a:ext uri="{FF2B5EF4-FFF2-40B4-BE49-F238E27FC236}">
                    <a16:creationId xmlns:a16="http://schemas.microsoft.com/office/drawing/2014/main" id="{FE33B1FE-879A-4310-8785-0C9C4B455E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232"/>
                <a:ext cx="2069" cy="1535"/>
                <a:chOff x="3249" y="374"/>
                <a:chExt cx="2069" cy="1535"/>
              </a:xfrm>
            </p:grpSpPr>
            <p:sp>
              <p:nvSpPr>
                <p:cNvPr id="52235" name="AutoShape 12">
                  <a:extLst>
                    <a:ext uri="{FF2B5EF4-FFF2-40B4-BE49-F238E27FC236}">
                      <a16:creationId xmlns:a16="http://schemas.microsoft.com/office/drawing/2014/main" id="{CDF7A3FD-849B-45A3-9F86-E4ED3AFA9F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9" y="828"/>
                  <a:ext cx="595" cy="595"/>
                </a:xfrm>
                <a:prstGeom prst="octagon">
                  <a:avLst>
                    <a:gd name="adj" fmla="val 29287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2236" name="Line 13">
                  <a:extLst>
                    <a:ext uri="{FF2B5EF4-FFF2-40B4-BE49-F238E27FC236}">
                      <a16:creationId xmlns:a16="http://schemas.microsoft.com/office/drawing/2014/main" id="{C74E1DD7-6AD8-4563-8FE9-48A19BDBB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44" y="856"/>
                  <a:ext cx="142" cy="14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37" name="Line 14">
                  <a:extLst>
                    <a:ext uri="{FF2B5EF4-FFF2-40B4-BE49-F238E27FC236}">
                      <a16:creationId xmlns:a16="http://schemas.microsoft.com/office/drawing/2014/main" id="{DCF96837-4BDA-4F9B-A170-879DA1E79F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4" y="629"/>
                  <a:ext cx="0" cy="19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38" name="Line 15">
                  <a:extLst>
                    <a:ext uri="{FF2B5EF4-FFF2-40B4-BE49-F238E27FC236}">
                      <a16:creationId xmlns:a16="http://schemas.microsoft.com/office/drawing/2014/main" id="{843D28BC-4F16-417B-AC7A-4C693B2F0B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4" y="1423"/>
                  <a:ext cx="0" cy="22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39" name="Line 16">
                  <a:extLst>
                    <a:ext uri="{FF2B5EF4-FFF2-40B4-BE49-F238E27FC236}">
                      <a16:creationId xmlns:a16="http://schemas.microsoft.com/office/drawing/2014/main" id="{09A19878-8CF4-4997-BBB2-8579CF3C2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4" y="1253"/>
                  <a:ext cx="142" cy="14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40" name="Text Box 17">
                  <a:extLst>
                    <a:ext uri="{FF2B5EF4-FFF2-40B4-BE49-F238E27FC236}">
                      <a16:creationId xmlns:a16="http://schemas.microsoft.com/office/drawing/2014/main" id="{623F8E35-AAD9-43E7-BBE0-20E69D77A8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2" y="374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241" name="Text Box 18">
                  <a:extLst>
                    <a:ext uri="{FF2B5EF4-FFF2-40B4-BE49-F238E27FC236}">
                      <a16:creationId xmlns:a16="http://schemas.microsoft.com/office/drawing/2014/main" id="{02E99038-731E-4AEA-9830-5F69727A27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29" y="657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242" name="Text Box 19">
                  <a:extLst>
                    <a:ext uri="{FF2B5EF4-FFF2-40B4-BE49-F238E27FC236}">
                      <a16:creationId xmlns:a16="http://schemas.microsoft.com/office/drawing/2014/main" id="{6D44B446-AFBC-4886-9D28-4391B9810D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0" y="1621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243" name="Text Box 20">
                  <a:extLst>
                    <a:ext uri="{FF2B5EF4-FFF2-40B4-BE49-F238E27FC236}">
                      <a16:creationId xmlns:a16="http://schemas.microsoft.com/office/drawing/2014/main" id="{7195764A-9276-4DC3-805F-DCE965038B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8" y="1281"/>
                  <a:ext cx="13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2</a:t>
                  </a: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CH(CH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)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2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2234" name="Text Box 21">
                <a:extLst>
                  <a:ext uri="{FF2B5EF4-FFF2-40B4-BE49-F238E27FC236}">
                    <a16:creationId xmlns:a16="http://schemas.microsoft.com/office/drawing/2014/main" id="{B173ADDB-66EF-4053-9211-C820715EB5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3" y="1884"/>
                <a:ext cx="2523" cy="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10000"/>
                  </a:spcBef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1,2,4-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三甲基</a:t>
                </a: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-3-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异丁基环辛烷</a:t>
                </a:r>
              </a:p>
            </p:txBody>
          </p:sp>
        </p:grpSp>
      </p:grpSp>
      <p:sp>
        <p:nvSpPr>
          <p:cNvPr id="52230" name="TextBox 23">
            <a:extLst>
              <a:ext uri="{FF2B5EF4-FFF2-40B4-BE49-F238E27FC236}">
                <a16:creationId xmlns:a16="http://schemas.microsoft.com/office/drawing/2014/main" id="{E9314389-6423-4E77-9D92-C452BE0F4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488" y="5867400"/>
            <a:ext cx="1585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作为取代基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BBC885-6376-4575-A397-2FE2708DC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77"/>
          <a:stretch/>
        </p:blipFill>
        <p:spPr>
          <a:xfrm>
            <a:off x="267351" y="3809990"/>
            <a:ext cx="8609298" cy="208094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05FFE2-B94F-4152-9A68-BB29472F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EB09-9EAC-4D06-B86C-0F80BADFBFB2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0F4921-62F5-4CE6-8B2D-7E361C27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5">
            <a:extLst>
              <a:ext uri="{FF2B5EF4-FFF2-40B4-BE49-F238E27FC236}">
                <a16:creationId xmlns:a16="http://schemas.microsoft.com/office/drawing/2014/main" id="{9D755934-D206-479C-A5DE-96AFD76EE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15988"/>
            <a:ext cx="142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螺环烃：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22C3C68-AF0A-409E-B75A-D24BAD00A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4" y="1524000"/>
            <a:ext cx="5943490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）选母体：根据成环的总碳原子数，称为“螺某烷”。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）编号：从小环开始；从第一个非螺原子开始。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）书写：先写词头“螺”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方括号内沿着编号方向写出每个环中除螺原子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        外的每个环的碳原子数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数字之间用圆点隔开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最后写出包括螺原子在内碳原子数的烷烃名称</a:t>
            </a:r>
            <a:endParaRPr lang="zh-CN" altLang="en-US" b="1" dirty="0">
              <a:solidFill>
                <a:srgbClr val="663300"/>
              </a:solidFill>
              <a:latin typeface="Times New Roman" panose="02020603050405020304" pitchFamily="18" charset="0"/>
              <a:ea typeface="黑体" pitchFamily="2" charset="-122"/>
            </a:endParaRPr>
          </a:p>
        </p:txBody>
      </p:sp>
      <p:graphicFrame>
        <p:nvGraphicFramePr>
          <p:cNvPr id="53252" name="Object 5">
            <a:extLst>
              <a:ext uri="{FF2B5EF4-FFF2-40B4-BE49-F238E27FC236}">
                <a16:creationId xmlns:a16="http://schemas.microsoft.com/office/drawing/2014/main" id="{E5BD0258-1D51-4FD9-8F6F-1162644926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124200"/>
          <a:ext cx="22860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2" r:id="rId3" imgW="1117600" imgH="548640" progId="ChemDraw.Document.6.0">
                  <p:embed/>
                </p:oleObj>
              </mc:Choice>
              <mc:Fallback>
                <p:oleObj r:id="rId3" imgW="1117600" imgH="5486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228600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>
            <a:extLst>
              <a:ext uri="{FF2B5EF4-FFF2-40B4-BE49-F238E27FC236}">
                <a16:creationId xmlns:a16="http://schemas.microsoft.com/office/drawing/2014/main" id="{DDEB1B53-270A-48E0-BAC4-7580697B8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743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5BB27070-7F94-4D35-8DFC-83D066082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C9C2F9B4-09B4-495F-9560-6C81AF08F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24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E4337067-5C6B-4CEA-A9EF-C655282BA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86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11333B9F-8AC7-425F-943D-8BF9C0A20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267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4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1D9677B-5909-4135-BD12-826E394BB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004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5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DD71F58A-0DAB-40BE-9319-FF480CC52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743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6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2372934F-5742-4945-9896-3D92EAF6C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743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E6E1491-1F0D-42C4-A025-C35A4DCE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505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8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EDAC1B1F-FE3E-4374-B051-07DDCB391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9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19ED24A9-0EC9-4BC0-85B5-961E5BDE6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1910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10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86A61043-E8A7-4B9E-800A-4B62FA90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800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螺</a:t>
            </a:r>
            <a:r>
              <a:rPr lang="en-US" sz="24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[4.5]</a:t>
            </a:r>
            <a:r>
              <a:rPr lang="zh-CN" altLang="en-US" sz="24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癸烷</a:t>
            </a:r>
          </a:p>
        </p:txBody>
      </p:sp>
      <p:pic>
        <p:nvPicPr>
          <p:cNvPr id="53265" name="Picture 27">
            <a:extLst>
              <a:ext uri="{FF2B5EF4-FFF2-40B4-BE49-F238E27FC236}">
                <a16:creationId xmlns:a16="http://schemas.microsoft.com/office/drawing/2014/main" id="{96BB7CF5-F5E1-4173-A52C-9EB3C173F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896938"/>
            <a:ext cx="487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6" name="Picture 27">
            <a:extLst>
              <a:ext uri="{FF2B5EF4-FFF2-40B4-BE49-F238E27FC236}">
                <a16:creationId xmlns:a16="http://schemas.microsoft.com/office/drawing/2014/main" id="{34606CF0-8C3B-4D83-9CC5-38E58DFC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892175"/>
            <a:ext cx="488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7" name="Text Box 2">
            <a:extLst>
              <a:ext uri="{FF2B5EF4-FFF2-40B4-BE49-F238E27FC236}">
                <a16:creationId xmlns:a16="http://schemas.microsoft.com/office/drawing/2014/main" id="{5B2AB83F-B6F2-46CF-A520-B273A3FD8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600700"/>
            <a:ext cx="8153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b="1">
                <a:solidFill>
                  <a:srgbClr val="663300"/>
                </a:solidFill>
                <a:ea typeface="黑体" panose="02010609060101010101" pitchFamily="49" charset="-122"/>
              </a:rPr>
              <a:t>“小原则”：在不违背螺环烃命名的“大”原则基础上，在编号时应尽可能令取代基的位号最小。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79EF51-5463-4D1E-8251-3F77D5F0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D81C-22E3-46F1-BEF8-68EB68EDA711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495054-0DE3-4BD3-9D39-337F142D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autoUpdateAnimBg="0"/>
      <p:bldP spid="8" grpId="0" build="p" autoUpdateAnimBg="0"/>
      <p:bldP spid="9" grpId="0" build="p" autoUpdateAnimBg="0"/>
      <p:bldP spid="10" grpId="0" build="p" autoUpdateAnimBg="0"/>
      <p:bldP spid="11" grpId="0" build="p" autoUpdateAnimBg="0"/>
      <p:bldP spid="12" grpId="0" build="p" autoUpdateAnimBg="0"/>
      <p:bldP spid="13" grpId="0" build="p" autoUpdateAnimBg="0"/>
      <p:bldP spid="14" grpId="0" build="p" autoUpdateAnimBg="0"/>
      <p:bldP spid="15" grpId="0" build="p" autoUpdateAnimBg="0"/>
      <p:bldP spid="16" grpId="0" build="p" autoUpdateAnimBg="0"/>
      <p:bldP spid="17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>
            <a:extLst>
              <a:ext uri="{FF2B5EF4-FFF2-40B4-BE49-F238E27FC236}">
                <a16:creationId xmlns:a16="http://schemas.microsoft.com/office/drawing/2014/main" id="{A7A9D6AE-B9B9-4923-BDCA-1E91332130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7625" y="1216025"/>
          <a:ext cx="18065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4" r:id="rId3" imgW="1033560" imgH="775800" progId="ChemDraw.Document.6.0">
                  <p:embed/>
                </p:oleObj>
              </mc:Choice>
              <mc:Fallback>
                <p:oleObj r:id="rId3" imgW="1033560" imgH="7758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1216025"/>
                        <a:ext cx="18065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矩形 4">
            <a:extLst>
              <a:ext uri="{FF2B5EF4-FFF2-40B4-BE49-F238E27FC236}">
                <a16:creationId xmlns:a16="http://schemas.microsoft.com/office/drawing/2014/main" id="{7C4C3940-50A3-4DDC-942B-DE199055C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2646363"/>
            <a:ext cx="13557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螺</a:t>
            </a: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[4.5]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癸烷</a:t>
            </a:r>
          </a:p>
        </p:txBody>
      </p:sp>
      <p:graphicFrame>
        <p:nvGraphicFramePr>
          <p:cNvPr id="54276" name="Object 4">
            <a:extLst>
              <a:ext uri="{FF2B5EF4-FFF2-40B4-BE49-F238E27FC236}">
                <a16:creationId xmlns:a16="http://schemas.microsoft.com/office/drawing/2014/main" id="{F1E10F1C-89E0-40F7-8CF3-71A60D1F7C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3038" y="1063625"/>
          <a:ext cx="18065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5" r:id="rId5" imgW="1033560" imgH="796320" progId="ChemDraw.Document.6.0">
                  <p:embed/>
                </p:oleObj>
              </mc:Choice>
              <mc:Fallback>
                <p:oleObj r:id="rId5" imgW="1033560" imgH="7963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3038" y="1063625"/>
                        <a:ext cx="180657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矩形 8">
            <a:extLst>
              <a:ext uri="{FF2B5EF4-FFF2-40B4-BE49-F238E27FC236}">
                <a16:creationId xmlns:a16="http://schemas.microsoft.com/office/drawing/2014/main" id="{1D4956E5-B236-45C1-A79F-D683477C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604" y="2643188"/>
            <a:ext cx="2026517" cy="40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6-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甲基螺</a:t>
            </a: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[4.5]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癸烷</a:t>
            </a:r>
          </a:p>
        </p:txBody>
      </p:sp>
      <p:graphicFrame>
        <p:nvGraphicFramePr>
          <p:cNvPr id="54278" name="Object 3">
            <a:extLst>
              <a:ext uri="{FF2B5EF4-FFF2-40B4-BE49-F238E27FC236}">
                <a16:creationId xmlns:a16="http://schemas.microsoft.com/office/drawing/2014/main" id="{92F7DA95-D539-4B6D-9072-33749C2C1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0025" y="3962400"/>
          <a:ext cx="15446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6" r:id="rId7" imgW="885240" imgH="406800" progId="ChemDraw.Document.6.0">
                  <p:embed/>
                </p:oleObj>
              </mc:Choice>
              <mc:Fallback>
                <p:oleObj r:id="rId7" imgW="885240" imgH="40680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3962400"/>
                        <a:ext cx="1544638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矩形 6">
            <a:extLst>
              <a:ext uri="{FF2B5EF4-FFF2-40B4-BE49-F238E27FC236}">
                <a16:creationId xmlns:a16="http://schemas.microsoft.com/office/drawing/2014/main" id="{903B3F7F-92CE-41AD-BDE7-EE20D702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5060950"/>
            <a:ext cx="158908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b="1">
                <a:solidFill>
                  <a:srgbClr val="7030A0"/>
                </a:solidFill>
                <a:ea typeface="黑体" panose="02010609060101010101" pitchFamily="49" charset="-122"/>
              </a:rPr>
              <a:t>螺</a:t>
            </a:r>
            <a:r>
              <a:rPr lang="en-US" altLang="zh-CN" b="1">
                <a:solidFill>
                  <a:srgbClr val="7030A0"/>
                </a:solidFill>
                <a:ea typeface="黑体" panose="02010609060101010101" pitchFamily="49" charset="-122"/>
              </a:rPr>
              <a:t>[5.5]</a:t>
            </a:r>
            <a:r>
              <a:rPr lang="zh-CN" altLang="en-US" b="1">
                <a:solidFill>
                  <a:srgbClr val="7030A0"/>
                </a:solidFill>
                <a:ea typeface="黑体" panose="02010609060101010101" pitchFamily="49" charset="-122"/>
              </a:rPr>
              <a:t>十一烷</a:t>
            </a:r>
          </a:p>
        </p:txBody>
      </p:sp>
      <p:graphicFrame>
        <p:nvGraphicFramePr>
          <p:cNvPr id="54280" name="Object 5">
            <a:extLst>
              <a:ext uri="{FF2B5EF4-FFF2-40B4-BE49-F238E27FC236}">
                <a16:creationId xmlns:a16="http://schemas.microsoft.com/office/drawing/2014/main" id="{D35B5A58-D9C1-41A9-8226-70A80983CA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3733800"/>
          <a:ext cx="965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7" r:id="rId9" imgW="552240" imgH="582840" progId="ChemDraw.Document.6.0">
                  <p:embed/>
                </p:oleObj>
              </mc:Choice>
              <mc:Fallback>
                <p:oleObj r:id="rId9" imgW="552240" imgH="5828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733800"/>
                        <a:ext cx="9652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矩形 10">
            <a:extLst>
              <a:ext uri="{FF2B5EF4-FFF2-40B4-BE49-F238E27FC236}">
                <a16:creationId xmlns:a16="http://schemas.microsoft.com/office/drawing/2014/main" id="{D054F0DE-C0C3-4A2A-86BC-290C8BAC2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817" y="4991100"/>
            <a:ext cx="2026517" cy="40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4-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甲基螺</a:t>
            </a: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[2.4]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庚烷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237994-931D-4A83-9570-FEC13796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FE80-950A-4AB3-87F8-1C7A94F7F3B6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559F7B-3BC3-4BD4-8F62-603AEADD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D47E993-9831-40DE-BB64-6D8E2E48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73088"/>
            <a:ext cx="8123238" cy="186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4572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根据碳原子的结构不同，可将碳原子分为四类：其中只与一个碳相连的碳原子称为伯碳，又称为一级碳，而与两个、三个、四个碳连接的分别仲（二级）、叔（三级）、季（四级）碳原子。</a:t>
            </a:r>
          </a:p>
        </p:txBody>
      </p:sp>
      <p:grpSp>
        <p:nvGrpSpPr>
          <p:cNvPr id="3" name="组合 10">
            <a:extLst>
              <a:ext uri="{FF2B5EF4-FFF2-40B4-BE49-F238E27FC236}">
                <a16:creationId xmlns:a16="http://schemas.microsoft.com/office/drawing/2014/main" id="{5F71868E-7AC2-4B76-963A-C5B33AE309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7800" y="2236788"/>
            <a:ext cx="5761038" cy="3343275"/>
            <a:chOff x="609600" y="1295400"/>
            <a:chExt cx="7696200" cy="4468253"/>
          </a:xfrm>
        </p:grpSpPr>
        <p:graphicFrame>
          <p:nvGraphicFramePr>
            <p:cNvPr id="9221" name="Object 2">
              <a:extLst>
                <a:ext uri="{FF2B5EF4-FFF2-40B4-BE49-F238E27FC236}">
                  <a16:creationId xmlns:a16="http://schemas.microsoft.com/office/drawing/2014/main" id="{8BFD2C86-D57E-4CF0-8068-114C96ECEA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0600" y="1582738"/>
            <a:ext cx="7010399" cy="298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1" r:id="rId3" imgW="3162300" imgH="1348740" progId="ChemDraw.Document.6.0">
                    <p:embed/>
                  </p:oleObj>
                </mc:Choice>
                <mc:Fallback>
                  <p:oleObj r:id="rId3" imgW="3162300" imgH="134874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1582738"/>
                          <a:ext cx="7010399" cy="298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2" name="Oval 3">
              <a:extLst>
                <a:ext uri="{FF2B5EF4-FFF2-40B4-BE49-F238E27FC236}">
                  <a16:creationId xmlns:a16="http://schemas.microsoft.com/office/drawing/2014/main" id="{3987D88E-2C4E-4973-82E7-DBAA3B05C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25146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3" name="Oval 4">
              <a:extLst>
                <a:ext uri="{FF2B5EF4-FFF2-40B4-BE49-F238E27FC236}">
                  <a16:creationId xmlns:a16="http://schemas.microsoft.com/office/drawing/2014/main" id="{5C4641C0-330C-4B84-B406-AEE76581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1" y="3703027"/>
              <a:ext cx="1219201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4" name="Oval 5">
              <a:extLst>
                <a:ext uri="{FF2B5EF4-FFF2-40B4-BE49-F238E27FC236}">
                  <a16:creationId xmlns:a16="http://schemas.microsoft.com/office/drawing/2014/main" id="{18009000-9369-4A26-A04C-2919BB85C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967" y="3703027"/>
              <a:ext cx="1219201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5" name="Oval 6">
              <a:extLst>
                <a:ext uri="{FF2B5EF4-FFF2-40B4-BE49-F238E27FC236}">
                  <a16:creationId xmlns:a16="http://schemas.microsoft.com/office/drawing/2014/main" id="{2D05F6D5-DFED-4E84-9DFF-C345A2291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25908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6" name="Oval 7">
              <a:extLst>
                <a:ext uri="{FF2B5EF4-FFF2-40B4-BE49-F238E27FC236}">
                  <a16:creationId xmlns:a16="http://schemas.microsoft.com/office/drawing/2014/main" id="{96361041-D92B-4D83-A575-0A0FF4A42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9174" y="1295400"/>
              <a:ext cx="1219201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7" name="Oval 8">
              <a:extLst>
                <a:ext uri="{FF2B5EF4-FFF2-40B4-BE49-F238E27FC236}">
                  <a16:creationId xmlns:a16="http://schemas.microsoft.com/office/drawing/2014/main" id="{4D541F56-2CD5-45D6-B3DF-FDEF2543A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5146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8" name="Oval 9">
              <a:extLst>
                <a:ext uri="{FF2B5EF4-FFF2-40B4-BE49-F238E27FC236}">
                  <a16:creationId xmlns:a16="http://schemas.microsoft.com/office/drawing/2014/main" id="{33AB0FFE-7136-45C3-A943-31F18CE17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24384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9" name="Oval 10">
              <a:extLst>
                <a:ext uri="{FF2B5EF4-FFF2-40B4-BE49-F238E27FC236}">
                  <a16:creationId xmlns:a16="http://schemas.microsoft.com/office/drawing/2014/main" id="{D2A0B507-E653-4597-B996-3E37A1116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4384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0" name="Oval 11">
              <a:extLst>
                <a:ext uri="{FF2B5EF4-FFF2-40B4-BE49-F238E27FC236}">
                  <a16:creationId xmlns:a16="http://schemas.microsoft.com/office/drawing/2014/main" id="{0B303926-317A-4DB8-BA88-955B11737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1" name="Oval 12">
              <a:extLst>
                <a:ext uri="{FF2B5EF4-FFF2-40B4-BE49-F238E27FC236}">
                  <a16:creationId xmlns:a16="http://schemas.microsoft.com/office/drawing/2014/main" id="{13FBF4E7-48F4-4086-931C-7462B656C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2" name="Oval 13">
              <a:extLst>
                <a:ext uri="{FF2B5EF4-FFF2-40B4-BE49-F238E27FC236}">
                  <a16:creationId xmlns:a16="http://schemas.microsoft.com/office/drawing/2014/main" id="{9B495262-32B3-47F6-B694-C6594E825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3" name="Oval 14">
              <a:extLst>
                <a:ext uri="{FF2B5EF4-FFF2-40B4-BE49-F238E27FC236}">
                  <a16:creationId xmlns:a16="http://schemas.microsoft.com/office/drawing/2014/main" id="{AE786D98-3826-4BD9-A60D-9DEC9D000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1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4" name="Text Box 15">
              <a:extLst>
                <a:ext uri="{FF2B5EF4-FFF2-40B4-BE49-F238E27FC236}">
                  <a16:creationId xmlns:a16="http://schemas.microsoft.com/office/drawing/2014/main" id="{B624D060-50CF-45E7-913B-FE762DED0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5230251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伯</a:t>
              </a:r>
            </a:p>
          </p:txBody>
        </p:sp>
        <p:sp>
          <p:nvSpPr>
            <p:cNvPr id="9235" name="Text Box 16">
              <a:extLst>
                <a:ext uri="{FF2B5EF4-FFF2-40B4-BE49-F238E27FC236}">
                  <a16:creationId xmlns:a16="http://schemas.microsoft.com/office/drawing/2014/main" id="{164B8569-5E82-4789-8406-9ACE7E98F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230251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仲</a:t>
              </a:r>
            </a:p>
          </p:txBody>
        </p:sp>
        <p:sp>
          <p:nvSpPr>
            <p:cNvPr id="9236" name="Text Box 17">
              <a:extLst>
                <a:ext uri="{FF2B5EF4-FFF2-40B4-BE49-F238E27FC236}">
                  <a16:creationId xmlns:a16="http://schemas.microsoft.com/office/drawing/2014/main" id="{29C531DC-76E2-41C7-B3F0-727F73AB3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5230251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叔</a:t>
              </a:r>
            </a:p>
          </p:txBody>
        </p:sp>
        <p:sp>
          <p:nvSpPr>
            <p:cNvPr id="9237" name="Text Box 18">
              <a:extLst>
                <a:ext uri="{FF2B5EF4-FFF2-40B4-BE49-F238E27FC236}">
                  <a16:creationId xmlns:a16="http://schemas.microsoft.com/office/drawing/2014/main" id="{868A6C08-FB77-44BC-A9B1-FBFF119C5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5230250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季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DE41E8-F6A4-47D3-911A-7B191A41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6183313"/>
            <a:ext cx="878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普通命名法简单易用，但对支链较多的复杂分子无法准确命名，要使用系统命名法。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1B2F49-6DCC-41F2-BC3B-0A8A78637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8988-527D-4AA7-82A9-9FC305F3E331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B213D1-B896-458E-9599-BE64C915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5">
            <a:extLst>
              <a:ext uri="{FF2B5EF4-FFF2-40B4-BE49-F238E27FC236}">
                <a16:creationId xmlns:a16="http://schemas.microsoft.com/office/drawing/2014/main" id="{65D31DEF-8AE4-49E4-BB36-294B4BB5E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431800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桥环烃：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17F6B53-C7B7-4005-8BE3-77A11938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482" y="1147763"/>
            <a:ext cx="6553200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）选母体：根据成环的总碳原子数及环数，称为“</a:t>
            </a: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n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环某烷”。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）编号：从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</a:rPr>
              <a:t>桥头碳开始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；从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</a:rPr>
              <a:t>最长桥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开始。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）书写：先写环数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方括号内沿着编号方向写出每个环中除桥头碳原子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        外的每个环的碳原子数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数字之间用圆点隔开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最后写出包括桥头碳原子在内碳原子数的烷烃名称</a:t>
            </a:r>
            <a:endParaRPr lang="zh-CN" altLang="en-US" b="1" dirty="0">
              <a:solidFill>
                <a:srgbClr val="663300"/>
              </a:solidFill>
              <a:latin typeface="Times New Roman" panose="02020603050405020304" pitchFamily="18" charset="0"/>
              <a:ea typeface="黑体" pitchFamily="2" charset="-122"/>
            </a:endParaRPr>
          </a:p>
        </p:txBody>
      </p:sp>
      <p:graphicFrame>
        <p:nvGraphicFramePr>
          <p:cNvPr id="55300" name="Object 2">
            <a:extLst>
              <a:ext uri="{FF2B5EF4-FFF2-40B4-BE49-F238E27FC236}">
                <a16:creationId xmlns:a16="http://schemas.microsoft.com/office/drawing/2014/main" id="{2D22B2EE-B390-4B13-8C0C-B1185E463F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288" y="2085975"/>
          <a:ext cx="250825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3" r:id="rId4" imgW="1433160" imgH="1103400" progId="ChemDraw.Document.6.0">
                  <p:embed/>
                </p:oleObj>
              </mc:Choice>
              <mc:Fallback>
                <p:oleObj r:id="rId4" imgW="1433160" imgH="11034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085975"/>
                        <a:ext cx="2508250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5">
            <a:extLst>
              <a:ext uri="{FF2B5EF4-FFF2-40B4-BE49-F238E27FC236}">
                <a16:creationId xmlns:a16="http://schemas.microsoft.com/office/drawing/2014/main" id="{353BD600-3810-494D-9B6D-B97E2984D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08" y="4191000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二环</a:t>
            </a: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[3.2.1]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辛烷</a:t>
            </a:r>
          </a:p>
        </p:txBody>
      </p:sp>
      <p:graphicFrame>
        <p:nvGraphicFramePr>
          <p:cNvPr id="55302" name="Object 4">
            <a:extLst>
              <a:ext uri="{FF2B5EF4-FFF2-40B4-BE49-F238E27FC236}">
                <a16:creationId xmlns:a16="http://schemas.microsoft.com/office/drawing/2014/main" id="{723AB8BA-F25C-43DE-965F-E11421FDF0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020954"/>
              </p:ext>
            </p:extLst>
          </p:nvPr>
        </p:nvGraphicFramePr>
        <p:xfrm>
          <a:off x="533312" y="4922838"/>
          <a:ext cx="252253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4" r:id="rId6" imgW="1441800" imgH="570240" progId="ChemDraw.Document.6.0">
                  <p:embed/>
                </p:oleObj>
              </mc:Choice>
              <mc:Fallback>
                <p:oleObj r:id="rId6" imgW="1441800" imgH="5702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12" y="4922838"/>
                        <a:ext cx="2522538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Text Box 6">
            <a:extLst>
              <a:ext uri="{FF2B5EF4-FFF2-40B4-BE49-F238E27FC236}">
                <a16:creationId xmlns:a16="http://schemas.microsoft.com/office/drawing/2014/main" id="{2C0DD76A-ABB6-444B-B8D4-7F8C457E3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12" y="6065838"/>
            <a:ext cx="297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二环</a:t>
            </a: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[1.1.0]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丁烷</a:t>
            </a:r>
          </a:p>
        </p:txBody>
      </p:sp>
      <p:graphicFrame>
        <p:nvGraphicFramePr>
          <p:cNvPr id="55304" name="Object 3">
            <a:extLst>
              <a:ext uri="{FF2B5EF4-FFF2-40B4-BE49-F238E27FC236}">
                <a16:creationId xmlns:a16="http://schemas.microsoft.com/office/drawing/2014/main" id="{F1CFAE40-8667-4F5E-8DB5-CC2738F8E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560197"/>
              </p:ext>
            </p:extLst>
          </p:nvPr>
        </p:nvGraphicFramePr>
        <p:xfrm>
          <a:off x="3449550" y="4191000"/>
          <a:ext cx="437991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5" r:id="rId8" imgW="2505240" imgH="900000" progId="ChemDraw.Document.6.0">
                  <p:embed/>
                </p:oleObj>
              </mc:Choice>
              <mc:Fallback>
                <p:oleObj r:id="rId8" imgW="2505240" imgH="90000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550" y="4191000"/>
                        <a:ext cx="4379912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Text Box 4">
            <a:extLst>
              <a:ext uri="{FF2B5EF4-FFF2-40B4-BE49-F238E27FC236}">
                <a16:creationId xmlns:a16="http://schemas.microsoft.com/office/drawing/2014/main" id="{D84354E4-C032-4804-8E09-412929C8A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712" y="6065838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2,7,7-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三甲基二环</a:t>
            </a: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[2.2.1]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庚烷</a:t>
            </a:r>
          </a:p>
        </p:txBody>
      </p:sp>
      <p:pic>
        <p:nvPicPr>
          <p:cNvPr id="55306" name="Picture 27">
            <a:extLst>
              <a:ext uri="{FF2B5EF4-FFF2-40B4-BE49-F238E27FC236}">
                <a16:creationId xmlns:a16="http://schemas.microsoft.com/office/drawing/2014/main" id="{7F89EFEC-2404-4798-8649-6FF49202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455613"/>
            <a:ext cx="488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Picture 27">
            <a:extLst>
              <a:ext uri="{FF2B5EF4-FFF2-40B4-BE49-F238E27FC236}">
                <a16:creationId xmlns:a16="http://schemas.microsoft.com/office/drawing/2014/main" id="{546F2F47-7494-4ADC-B809-12444DFE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450850"/>
            <a:ext cx="488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15E7EE-B8E7-4F80-AE6B-8434A439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8289-5011-4F03-8AF8-949B807C01E4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DF398A-BBA0-4DC9-A65F-398EF5EB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14" name="图片 6">
            <a:extLst>
              <a:ext uri="{FF2B5EF4-FFF2-40B4-BE49-F238E27FC236}">
                <a16:creationId xmlns:a16="http://schemas.microsoft.com/office/drawing/2014/main" id="{DC38F11C-2E25-41EF-AE8D-B8D530042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4"/>
          <a:stretch/>
        </p:blipFill>
        <p:spPr bwMode="auto">
          <a:xfrm>
            <a:off x="7162732" y="4373514"/>
            <a:ext cx="192934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8">
            <a:extLst>
              <a:ext uri="{FF2B5EF4-FFF2-40B4-BE49-F238E27FC236}">
                <a16:creationId xmlns:a16="http://schemas.microsoft.com/office/drawing/2014/main" id="{978A37D6-F55B-4164-9CB5-919621731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" y="153988"/>
            <a:ext cx="458311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2.2.2 properties — </a:t>
            </a:r>
            <a:r>
              <a:rPr lang="zh-CN" altLang="en-US" sz="2800" b="1">
                <a:solidFill>
                  <a:schemeClr val="tx2"/>
                </a:solidFill>
              </a:rPr>
              <a:t>性质</a:t>
            </a:r>
            <a:endParaRPr lang="zh-CN" altLang="en-US" sz="2800"/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972A5602-8BCB-4740-B2BD-B750B7140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798653"/>
            <a:ext cx="7391400" cy="217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660033"/>
                </a:solidFill>
                <a:ea typeface="黑体" panose="02010609060101010101" pitchFamily="49" charset="-122"/>
              </a:rPr>
              <a:t>物理性质：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ea typeface="黑体" panose="02010609060101010101" pitchFamily="49" charset="-122"/>
              </a:rPr>
              <a:t>        </a:t>
            </a: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环烷烃分子较规则，不易自由摇动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         分子排列紧密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         熔点、沸点、密度等一般高于相应的直链烷烃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F9123-3830-40B3-8ADD-A32F6C6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3168-5E6A-4339-852C-DCC23F16B918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9D8B4D-DE6F-4A48-A9AC-D770DA9D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00F3D0-2363-4939-9A05-A0128418389B}"/>
              </a:ext>
            </a:extLst>
          </p:cNvPr>
          <p:cNvSpPr txBox="1"/>
          <p:nvPr/>
        </p:nvSpPr>
        <p:spPr>
          <a:xfrm>
            <a:off x="702459" y="3124208"/>
            <a:ext cx="6361046" cy="3238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66003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化学性质：</a:t>
            </a:r>
            <a:endParaRPr lang="en-US" altLang="zh-CN" sz="2400" b="1" dirty="0">
              <a:solidFill>
                <a:srgbClr val="660033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单环烷烃按照环的大小分类：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小环化合物 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C4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普通环化合物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C5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C7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中环化合物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C8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C11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大环化合物  ≥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C12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大环、中环、普通环化合物的化学性质与开链烃相似，小环化合物的性质较特殊。</a:t>
            </a:r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D0EEF1-D69A-4FB4-9063-F5C717C6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B0D18-CF2F-4EC8-9156-AC915A6BBD0F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CDE0D0-3431-42FB-ABD6-E7B2E82F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1DF911A-F0D3-4197-80AA-C505F053D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5333992"/>
            <a:ext cx="1987550" cy="86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a. </a:t>
            </a:r>
            <a:r>
              <a:rPr lang="en-US" altLang="zh-CN" b="1" dirty="0" err="1">
                <a:solidFill>
                  <a:schemeClr val="accent1"/>
                </a:solidFill>
              </a:rPr>
              <a:t>Hydrogensis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催化加氢</a:t>
            </a:r>
            <a:r>
              <a:rPr lang="en-US" altLang="zh-CN" b="1" dirty="0">
                <a:solidFill>
                  <a:schemeClr val="accent1"/>
                </a:solidFill>
              </a:rPr>
              <a:t>)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A79765A-B9DF-4E6D-806A-69F728B59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90992"/>
            <a:ext cx="23278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</a:rPr>
              <a:t>2</a:t>
            </a:r>
            <a:r>
              <a:rPr lang="zh-CN" altLang="en-US" sz="2200" b="1" dirty="0">
                <a:solidFill>
                  <a:schemeClr val="accent1"/>
                </a:solidFill>
              </a:rPr>
              <a:t>、开环加成反应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0F9275A4-CDFD-4DC7-B6C3-3FA63E472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522400"/>
              </p:ext>
            </p:extLst>
          </p:nvPr>
        </p:nvGraphicFramePr>
        <p:xfrm>
          <a:off x="3955300" y="3886188"/>
          <a:ext cx="4560050" cy="25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0" name="Document" r:id="rId3" imgW="3457575" imgH="1971675" progId="ChemWindow.Document">
                  <p:embed/>
                </p:oleObj>
              </mc:Choice>
              <mc:Fallback>
                <p:oleObj name="Document" r:id="rId3" imgW="3457575" imgH="1971675" progId="ChemWindow.Document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673456A2-44C9-419F-8D85-9D6D1077C3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00" y="3886188"/>
                        <a:ext cx="4560050" cy="259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">
            <a:extLst>
              <a:ext uri="{FF2B5EF4-FFF2-40B4-BE49-F238E27FC236}">
                <a16:creationId xmlns:a16="http://schemas.microsoft.com/office/drawing/2014/main" id="{227BB786-15A5-4EF7-87E6-C238706A7656}"/>
              </a:ext>
            </a:extLst>
          </p:cNvPr>
          <p:cNvSpPr txBox="1">
            <a:spLocks noChangeArrowheads="1"/>
          </p:cNvSpPr>
          <p:nvPr/>
        </p:nvSpPr>
        <p:spPr>
          <a:xfrm>
            <a:off x="847725" y="228684"/>
            <a:ext cx="1875859" cy="431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  <a:buFontTx/>
              <a:buNone/>
            </a:pPr>
            <a:r>
              <a:rPr lang="en-US" altLang="zh-CN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、取代反应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DC7ABCCD-1665-4913-933F-E856E58966F7}"/>
              </a:ext>
            </a:extLst>
          </p:cNvPr>
          <p:cNvSpPr txBox="1"/>
          <p:nvPr/>
        </p:nvSpPr>
        <p:spPr>
          <a:xfrm>
            <a:off x="716955" y="664922"/>
            <a:ext cx="7920880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与饱和烷烃一样，在光和热的引发下环烷烃可以发生卤代反应，生成相应的卤代物。如：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77E65C43-EF77-42F8-8A9C-6E1283677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006574"/>
              </p:ext>
            </p:extLst>
          </p:nvPr>
        </p:nvGraphicFramePr>
        <p:xfrm>
          <a:off x="2443687" y="1461850"/>
          <a:ext cx="4256626" cy="2271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1" name="CS ChemDraw Drawing" r:id="rId5" imgW="4201360" imgH="2235320" progId="ChemDraw.Document.6.0">
                  <p:embed/>
                </p:oleObj>
              </mc:Choice>
              <mc:Fallback>
                <p:oleObj name="CS ChemDraw Drawing" r:id="rId5" imgW="4201360" imgH="2235320" progId="ChemDraw.Document.6.0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1926404-EB33-4808-94BD-FBF33CAC04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687" y="1461850"/>
                        <a:ext cx="4256626" cy="22719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8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2">
            <a:extLst>
              <a:ext uri="{FF2B5EF4-FFF2-40B4-BE49-F238E27FC236}">
                <a16:creationId xmlns:a16="http://schemas.microsoft.com/office/drawing/2014/main" id="{6A0B70EB-3EEB-4C65-BFDC-E0D11E5A0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3400"/>
            <a:ext cx="2340608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b. Halogen addition</a:t>
            </a:r>
          </a:p>
          <a:p>
            <a:pPr algn="ctr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加卤素</a:t>
            </a:r>
            <a:r>
              <a:rPr lang="en-US" altLang="zh-CN" b="1" dirty="0">
                <a:solidFill>
                  <a:schemeClr val="accent1"/>
                </a:solidFill>
              </a:rPr>
              <a:t>)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7348" name="TextBox 1">
            <a:extLst>
              <a:ext uri="{FF2B5EF4-FFF2-40B4-BE49-F238E27FC236}">
                <a16:creationId xmlns:a16="http://schemas.microsoft.com/office/drawing/2014/main" id="{6D6CE654-B0E0-4272-B1FE-70810FEAE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3498770"/>
            <a:ext cx="3487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accent1"/>
                </a:solidFill>
              </a:rPr>
              <a:t>c. Addition of hydrogen halide</a:t>
            </a:r>
          </a:p>
          <a:p>
            <a:pPr algn="ctr" eaLnBrk="1" hangingPunct="1"/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加卤化氢</a:t>
            </a:r>
            <a:r>
              <a:rPr lang="en-US" altLang="zh-CN" b="1" dirty="0">
                <a:solidFill>
                  <a:schemeClr val="accent1"/>
                </a:solidFill>
              </a:rPr>
              <a:t>) 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57349" name="Picture 5" descr="E:\有机化学\有机课程\图片\图片27.tif">
            <a:extLst>
              <a:ext uri="{FF2B5EF4-FFF2-40B4-BE49-F238E27FC236}">
                <a16:creationId xmlns:a16="http://schemas.microsoft.com/office/drawing/2014/main" id="{B0674CEB-C787-4567-9F83-7E147D3F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28"/>
          <a:stretch>
            <a:fillRect/>
          </a:stretch>
        </p:blipFill>
        <p:spPr bwMode="auto">
          <a:xfrm>
            <a:off x="2514600" y="4716383"/>
            <a:ext cx="5102225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AE6BA1-94BE-4B13-92EB-1A574804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AB46-9C61-4667-9196-F544D6F66AAF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3ED3BD-EB2C-4EFA-B28B-F6E8486E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13494B69-C3B8-4A51-AE60-EE323C684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339" y="510798"/>
            <a:ext cx="2209849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可以将其烷烃区别开来</a:t>
            </a: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B808FDD9-C6E3-4D4B-8575-BD96E7B5A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234288"/>
              </p:ext>
            </p:extLst>
          </p:nvPr>
        </p:nvGraphicFramePr>
        <p:xfrm>
          <a:off x="5734938" y="1371654"/>
          <a:ext cx="2773362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7" name="Document" r:id="rId4" imgW="1704975" imgH="1171575" progId="ChemWindow.Document">
                  <p:embed/>
                </p:oleObj>
              </mc:Choice>
              <mc:Fallback>
                <p:oleObj name="Document" r:id="rId4" imgW="1704975" imgH="1171575" progId="ChemWindow.Document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A679D331-F0EC-428C-A756-F1F2A6B6C5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938" y="1371654"/>
                        <a:ext cx="2773362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08CE80D-930B-4399-9E69-FFEA440629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358"/>
          <a:stretch/>
        </p:blipFill>
        <p:spPr>
          <a:xfrm>
            <a:off x="550863" y="1757538"/>
            <a:ext cx="4763550" cy="7681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F9857F-D0CB-45B3-B4E9-DCD984BDAC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280"/>
          <a:stretch/>
        </p:blipFill>
        <p:spPr>
          <a:xfrm>
            <a:off x="550863" y="2945264"/>
            <a:ext cx="4213860" cy="329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id="{60CB25DB-322B-4C16-AC7F-5346C6A71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28684"/>
            <a:ext cx="65532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开环的规律：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       在含氢最多与含氢最少的碳原子之间开环。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HX</a:t>
            </a: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加成的规律：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       H</a:t>
            </a: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加在含氢较多的碳上。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1E78964-6E8C-4347-BE11-986CC3F90171}"/>
              </a:ext>
            </a:extLst>
          </p:cNvPr>
          <p:cNvGrpSpPr>
            <a:grpSpLocks/>
          </p:cNvGrpSpPr>
          <p:nvPr/>
        </p:nvGrpSpPr>
        <p:grpSpPr bwMode="auto">
          <a:xfrm>
            <a:off x="798513" y="3795639"/>
            <a:ext cx="7812087" cy="2452687"/>
            <a:chOff x="798513" y="3414713"/>
            <a:chExt cx="7812087" cy="2452687"/>
          </a:xfrm>
        </p:grpSpPr>
        <p:sp>
          <p:nvSpPr>
            <p:cNvPr id="58372" name="Text Box 5">
              <a:extLst>
                <a:ext uri="{FF2B5EF4-FFF2-40B4-BE49-F238E27FC236}">
                  <a16:creationId xmlns:a16="http://schemas.microsoft.com/office/drawing/2014/main" id="{0E4517E0-F22C-4466-BED3-DBC4EF700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650" y="3486150"/>
              <a:ext cx="432752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</a:rPr>
                <a:t>环丙烷衍生物开环符合马氏规则。</a:t>
              </a:r>
            </a:p>
          </p:txBody>
        </p:sp>
        <p:grpSp>
          <p:nvGrpSpPr>
            <p:cNvPr id="58373" name="Group 7">
              <a:extLst>
                <a:ext uri="{FF2B5EF4-FFF2-40B4-BE49-F238E27FC236}">
                  <a16:creationId xmlns:a16="http://schemas.microsoft.com/office/drawing/2014/main" id="{76B87D0B-252C-4835-8335-F8EB2C74C4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3200" y="4192588"/>
              <a:ext cx="1035050" cy="1125537"/>
              <a:chOff x="584" y="3209"/>
              <a:chExt cx="652" cy="709"/>
            </a:xfrm>
          </p:grpSpPr>
          <p:sp>
            <p:nvSpPr>
              <p:cNvPr id="58387" name="AutoShape 8">
                <a:extLst>
                  <a:ext uri="{FF2B5EF4-FFF2-40B4-BE49-F238E27FC236}">
                    <a16:creationId xmlns:a16="http://schemas.microsoft.com/office/drawing/2014/main" id="{A73FEFF8-464C-48BA-B6C1-A8524688E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" y="3407"/>
                <a:ext cx="482" cy="369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8388" name="Line 9">
                <a:extLst>
                  <a:ext uri="{FF2B5EF4-FFF2-40B4-BE49-F238E27FC236}">
                    <a16:creationId xmlns:a16="http://schemas.microsoft.com/office/drawing/2014/main" id="{7119D934-4C55-4C37-9826-35488D734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4" y="3634"/>
                <a:ext cx="170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89" name="Line 10">
                <a:extLst>
                  <a:ext uri="{FF2B5EF4-FFF2-40B4-BE49-F238E27FC236}">
                    <a16:creationId xmlns:a16="http://schemas.microsoft.com/office/drawing/2014/main" id="{8F4D8666-8A86-4AC2-A73A-C6B303C2E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9" y="3209"/>
                <a:ext cx="0" cy="19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0" name="Line 11">
                <a:extLst>
                  <a:ext uri="{FF2B5EF4-FFF2-40B4-BE49-F238E27FC236}">
                    <a16:creationId xmlns:a16="http://schemas.microsoft.com/office/drawing/2014/main" id="{3596C480-A5F4-4999-8A4E-C89FC85DF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2" y="3776"/>
                <a:ext cx="142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8374" name="Group 12">
              <a:extLst>
                <a:ext uri="{FF2B5EF4-FFF2-40B4-BE49-F238E27FC236}">
                  <a16:creationId xmlns:a16="http://schemas.microsoft.com/office/drawing/2014/main" id="{E0F4EED7-D1D2-4C3A-B76A-FA8B89209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9713" y="4103688"/>
              <a:ext cx="4860925" cy="1311275"/>
              <a:chOff x="1633" y="3096"/>
              <a:chExt cx="3062" cy="826"/>
            </a:xfrm>
          </p:grpSpPr>
          <p:grpSp>
            <p:nvGrpSpPr>
              <p:cNvPr id="58379" name="Group 13">
                <a:extLst>
                  <a:ext uri="{FF2B5EF4-FFF2-40B4-BE49-F238E27FC236}">
                    <a16:creationId xmlns:a16="http://schemas.microsoft.com/office/drawing/2014/main" id="{9AE8BA1A-A984-4B1D-96FC-6114074B6F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3" y="3096"/>
                <a:ext cx="3062" cy="826"/>
                <a:chOff x="1633" y="3096"/>
                <a:chExt cx="3062" cy="826"/>
              </a:xfrm>
            </p:grpSpPr>
            <p:sp>
              <p:nvSpPr>
                <p:cNvPr id="58381" name="Text Box 14">
                  <a:extLst>
                    <a:ext uri="{FF2B5EF4-FFF2-40B4-BE49-F238E27FC236}">
                      <a16:creationId xmlns:a16="http://schemas.microsoft.com/office/drawing/2014/main" id="{83D7D282-1229-4B78-BC0D-B862B1EFC7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33" y="3351"/>
                  <a:ext cx="3062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+</a:t>
                  </a:r>
                  <a:r>
                    <a:rPr kumimoji="1" lang="en-US" altLang="zh-CN" sz="28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 HBr                  CH</a:t>
                  </a:r>
                  <a:r>
                    <a:rPr kumimoji="1" lang="en-US" altLang="zh-CN" sz="28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r>
                    <a:rPr kumimoji="1" lang="en-US" altLang="zh-CN" sz="28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CCHCH</a:t>
                  </a:r>
                  <a:r>
                    <a:rPr kumimoji="1" lang="en-US" altLang="zh-CN" sz="28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382" name="Text Box 15">
                  <a:extLst>
                    <a:ext uri="{FF2B5EF4-FFF2-40B4-BE49-F238E27FC236}">
                      <a16:creationId xmlns:a16="http://schemas.microsoft.com/office/drawing/2014/main" id="{6EFE586D-F3B0-4B22-84C7-8B31220370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89" y="3096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383" name="Text Box 16">
                  <a:extLst>
                    <a:ext uri="{FF2B5EF4-FFF2-40B4-BE49-F238E27FC236}">
                      <a16:creationId xmlns:a16="http://schemas.microsoft.com/office/drawing/2014/main" id="{76EC63E8-2274-4DC2-8DA6-2863A761B8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0" y="3634"/>
                  <a:ext cx="79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Br CH</a:t>
                  </a:r>
                  <a:r>
                    <a:rPr kumimoji="1" lang="en-US" altLang="zh-CN" sz="24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384" name="Line 17">
                  <a:extLst>
                    <a:ext uri="{FF2B5EF4-FFF2-40B4-BE49-F238E27FC236}">
                      <a16:creationId xmlns:a16="http://schemas.microsoft.com/office/drawing/2014/main" id="{5CFF2A11-E4EA-45ED-8F25-9AAE2E790D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30" y="3322"/>
                  <a:ext cx="0" cy="11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8385" name="Line 18">
                  <a:extLst>
                    <a:ext uri="{FF2B5EF4-FFF2-40B4-BE49-F238E27FC236}">
                      <a16:creationId xmlns:a16="http://schemas.microsoft.com/office/drawing/2014/main" id="{8E69F273-5623-4825-9267-FA2645A1FA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30" y="3606"/>
                  <a:ext cx="0" cy="11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8386" name="Line 19">
                  <a:extLst>
                    <a:ext uri="{FF2B5EF4-FFF2-40B4-BE49-F238E27FC236}">
                      <a16:creationId xmlns:a16="http://schemas.microsoft.com/office/drawing/2014/main" id="{8EA21647-5A66-4DE3-B5D4-E9010A1E0F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01" y="3606"/>
                  <a:ext cx="0" cy="11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8380" name="Line 20">
                <a:extLst>
                  <a:ext uri="{FF2B5EF4-FFF2-40B4-BE49-F238E27FC236}">
                    <a16:creationId xmlns:a16="http://schemas.microsoft.com/office/drawing/2014/main" id="{BC83545F-FE54-4F89-A2FD-7BC6DF720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" y="3549"/>
                <a:ext cx="90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8375" name="Text Box 21">
              <a:extLst>
                <a:ext uri="{FF2B5EF4-FFF2-40B4-BE49-F238E27FC236}">
                  <a16:creationId xmlns:a16="http://schemas.microsoft.com/office/drawing/2014/main" id="{78439190-E565-42DF-9CBD-BF43E640C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513" y="5410200"/>
              <a:ext cx="2790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anose="02020603050405020304" pitchFamily="18" charset="0"/>
                </a:rPr>
                <a:t>1,1,2-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三甲基环丙烷</a:t>
              </a:r>
            </a:p>
          </p:txBody>
        </p:sp>
        <p:sp>
          <p:nvSpPr>
            <p:cNvPr id="58376" name="Text Box 22">
              <a:extLst>
                <a:ext uri="{FF2B5EF4-FFF2-40B4-BE49-F238E27FC236}">
                  <a16:creationId xmlns:a16="http://schemas.microsoft.com/office/drawing/2014/main" id="{8D91258F-3E27-4F10-9703-B69680B3E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8713" y="5362575"/>
              <a:ext cx="3671887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anose="02020603050405020304" pitchFamily="18" charset="0"/>
                </a:rPr>
                <a:t>2,3-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二甲基</a:t>
              </a:r>
              <a:r>
                <a:rPr kumimoji="1" lang="en-US" altLang="zh-CN" sz="2600" dirty="0">
                  <a:latin typeface="Times New Roman" panose="02020603050405020304" pitchFamily="18" charset="0"/>
                </a:rPr>
                <a:t>- 2-</a:t>
              </a:r>
              <a:r>
                <a:rPr kumimoji="1" lang="zh-CN" altLang="en-US" sz="2600" dirty="0">
                  <a:latin typeface="Times New Roman" panose="02020603050405020304" pitchFamily="18" charset="0"/>
                </a:rPr>
                <a:t>溴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丁烷</a:t>
              </a:r>
            </a:p>
          </p:txBody>
        </p:sp>
        <p:pic>
          <p:nvPicPr>
            <p:cNvPr id="58377" name="Picture 27">
              <a:extLst>
                <a:ext uri="{FF2B5EF4-FFF2-40B4-BE49-F238E27FC236}">
                  <a16:creationId xmlns:a16="http://schemas.microsoft.com/office/drawing/2014/main" id="{EA017669-7FC2-45FB-B07B-15BE08B78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75" y="3419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8" name="Picture 27">
              <a:extLst>
                <a:ext uri="{FF2B5EF4-FFF2-40B4-BE49-F238E27FC236}">
                  <a16:creationId xmlns:a16="http://schemas.microsoft.com/office/drawing/2014/main" id="{38615CA1-FEDC-447A-AAFF-A9FF520CD1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725" y="341471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A2E7E4-420D-48CE-B950-ADE30A74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85F2B-08B4-43BD-8578-38B41E8C4F50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8A75D-6DA4-48F9-A96B-D8729443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64</a:t>
            </a:fld>
            <a:endParaRPr lang="zh-CN" altLang="en-US"/>
          </a:p>
        </p:txBody>
      </p:sp>
      <p:graphicFrame>
        <p:nvGraphicFramePr>
          <p:cNvPr id="25" name="Object 3">
            <a:extLst>
              <a:ext uri="{FF2B5EF4-FFF2-40B4-BE49-F238E27FC236}">
                <a16:creationId xmlns:a16="http://schemas.microsoft.com/office/drawing/2014/main" id="{F09D9E7F-1653-42E5-8F09-E2B96E6342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67892"/>
              </p:ext>
            </p:extLst>
          </p:nvPr>
        </p:nvGraphicFramePr>
        <p:xfrm>
          <a:off x="2221726" y="2133634"/>
          <a:ext cx="4700548" cy="1519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4" name="CS ChemDraw Drawing" r:id="rId4" imgW="4219446" imgH="1366674" progId="ChemDraw.Document.6.0">
                  <p:embed/>
                </p:oleObj>
              </mc:Choice>
              <mc:Fallback>
                <p:oleObj name="CS ChemDraw Drawing" r:id="rId4" imgW="4219446" imgH="1366674" progId="ChemDraw.Document.6.0">
                  <p:embed/>
                  <p:pic>
                    <p:nvPicPr>
                      <p:cNvPr id="16387" name="Object 3">
                        <a:extLst>
                          <a:ext uri="{FF2B5EF4-FFF2-40B4-BE49-F238E27FC236}">
                            <a16:creationId xmlns:a16="http://schemas.microsoft.com/office/drawing/2014/main" id="{61D2B734-02F6-4B21-A029-5771F6B06E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1726" y="2133634"/>
                        <a:ext cx="4700548" cy="1519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54F13148-F7E5-40EC-82F5-1DF4548450CD}"/>
              </a:ext>
            </a:extLst>
          </p:cNvPr>
          <p:cNvSpPr txBox="1"/>
          <p:nvPr/>
        </p:nvSpPr>
        <p:spPr>
          <a:xfrm>
            <a:off x="515793" y="1707777"/>
            <a:ext cx="7920880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常温下，环烷烃不与一般氧化剂（如高锰酸钾水溶液、臭氧等）不起反应，以此这可作为环烷烃与烯烃、炔烃的鉴别反应。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FC516-B81C-45A5-8CAC-781EF3A4DF2B}"/>
              </a:ext>
            </a:extLst>
          </p:cNvPr>
          <p:cNvSpPr txBox="1"/>
          <p:nvPr/>
        </p:nvSpPr>
        <p:spPr>
          <a:xfrm>
            <a:off x="430459" y="4072974"/>
            <a:ext cx="7920880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但在加热时与强氧化剂作用，或在催化剂作用下用空气氧化，环烷烃可氧化成各种氧化产物，如：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C3C2F4A-2C56-4A16-9F67-8F300C9C1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27804"/>
              </p:ext>
            </p:extLst>
          </p:nvPr>
        </p:nvGraphicFramePr>
        <p:xfrm>
          <a:off x="1409744" y="2974838"/>
          <a:ext cx="6324511" cy="772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4" name="CS ChemDraw Drawing" r:id="rId4" imgW="4827623" imgH="590885" progId="ChemDraw.Document.6.0">
                  <p:embed/>
                </p:oleObj>
              </mc:Choice>
              <mc:Fallback>
                <p:oleObj name="CS ChemDraw Drawing" r:id="rId4" imgW="4827623" imgH="590885" progId="ChemDraw.Document.6.0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C3C2F4A-2C56-4A16-9F67-8F300C9C14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44" y="2974838"/>
                        <a:ext cx="6324511" cy="7720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2B09312-136B-47D2-A388-463860FD0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750200"/>
              </p:ext>
            </p:extLst>
          </p:nvPr>
        </p:nvGraphicFramePr>
        <p:xfrm>
          <a:off x="2551661" y="5257752"/>
          <a:ext cx="4040675" cy="83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5" name="CS ChemDraw Drawing" r:id="rId6" imgW="2712096" imgH="562002" progId="ChemDraw.Document.6.0">
                  <p:embed/>
                </p:oleObj>
              </mc:Choice>
              <mc:Fallback>
                <p:oleObj name="CS ChemDraw Drawing" r:id="rId6" imgW="2712096" imgH="562002" progId="ChemDraw.Document.6.0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2B09312-136B-47D2-A388-463860FD01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661" y="5257752"/>
                        <a:ext cx="4040675" cy="837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F7920F2-3C2D-43B4-A9B0-66F057E741EB}"/>
              </a:ext>
            </a:extLst>
          </p:cNvPr>
          <p:cNvSpPr txBox="1"/>
          <p:nvPr/>
        </p:nvSpPr>
        <p:spPr>
          <a:xfrm>
            <a:off x="533506" y="986090"/>
            <a:ext cx="1981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、氧化反应</a:t>
            </a:r>
          </a:p>
        </p:txBody>
      </p:sp>
    </p:spTree>
    <p:extLst>
      <p:ext uri="{BB962C8B-B14F-4D97-AF65-F5344CB8AC3E}">
        <p14:creationId xmlns:p14="http://schemas.microsoft.com/office/powerpoint/2010/main" val="383321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8">
            <a:extLst>
              <a:ext uri="{FF2B5EF4-FFF2-40B4-BE49-F238E27FC236}">
                <a16:creationId xmlns:a16="http://schemas.microsoft.com/office/drawing/2014/main" id="{B6CC6A71-8BEB-48B3-A5BF-8FD5047E7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8" y="304800"/>
            <a:ext cx="8062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2.2.3 Structure and stability — </a:t>
            </a:r>
            <a:r>
              <a:rPr lang="zh-CN" altLang="en-US" sz="2800" b="1">
                <a:solidFill>
                  <a:schemeClr val="tx2"/>
                </a:solidFill>
              </a:rPr>
              <a:t>结构及稳定性</a:t>
            </a:r>
            <a:endParaRPr lang="zh-CN" altLang="en-US" sz="280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94173694-FC80-425E-8FC3-112A6EEB2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117600"/>
            <a:ext cx="8326438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环的稳定性与环的大小有关。从燃烧热的变化得到，开链烷烃的平均燃烧热，每个</a:t>
            </a: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CH</a:t>
            </a:r>
            <a:r>
              <a:rPr lang="en-US" altLang="zh-CN" sz="2000" b="1" baseline="-25000">
                <a:solidFill>
                  <a:schemeClr val="tx2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的</a:t>
            </a:r>
            <a:r>
              <a:rPr lang="el-GR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ΔH</a:t>
            </a:r>
            <a:r>
              <a:rPr lang="el-GR" altLang="zh-CN" sz="2000" b="1" baseline="-25000">
                <a:solidFill>
                  <a:schemeClr val="tx2"/>
                </a:solidFill>
                <a:ea typeface="黑体" panose="02010609060101010101" pitchFamily="49" charset="-122"/>
              </a:rPr>
              <a:t>c</a:t>
            </a: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=658.6kJ/mol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4EACCF8-79B9-4C88-B330-E5B7BE736054}"/>
              </a:ext>
            </a:extLst>
          </p:cNvPr>
          <p:cNvGraphicFramePr>
            <a:graphicFrameLocks noGrp="1"/>
          </p:cNvGraphicFramePr>
          <p:nvPr/>
        </p:nvGraphicFramePr>
        <p:xfrm>
          <a:off x="473075" y="2249488"/>
          <a:ext cx="7964487" cy="395763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06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环烷烃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分子燃烧热</a:t>
                      </a:r>
                    </a:p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   </a:t>
                      </a: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kJ/</a:t>
                      </a:r>
                      <a:r>
                        <a:rPr lang="en-US" altLang="zh-CN" sz="1800" b="1" kern="1200" dirty="0" err="1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mol</a:t>
                      </a:r>
                      <a:endParaRPr lang="en-US" altLang="zh-CN" sz="18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每个</a:t>
                      </a: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CH</a:t>
                      </a:r>
                      <a:r>
                        <a:rPr lang="en-US" altLang="zh-CN" sz="1800" b="1" kern="1200" baseline="-250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2</a:t>
                      </a: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的燃烧热</a:t>
                      </a: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kJ/</a:t>
                      </a:r>
                      <a:r>
                        <a:rPr lang="en-US" altLang="zh-CN" sz="1800" b="1" kern="1200" dirty="0" err="1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mol</a:t>
                      </a:r>
                      <a:endParaRPr lang="en-US" altLang="zh-CN" sz="18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差值</a:t>
                      </a:r>
                    </a:p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kJ/</a:t>
                      </a:r>
                      <a:r>
                        <a:rPr lang="en-US" altLang="zh-CN" sz="1800" b="1" kern="1200" dirty="0" err="1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mol</a:t>
                      </a:r>
                      <a:endParaRPr lang="en-US" altLang="zh-CN" sz="18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环丙烷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2112.9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704.3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45.7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环丁烷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2771.9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693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34.4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环戊烷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3320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664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5.4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环己烷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3951.7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658.6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0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环庚烷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4636.7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662.4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3.8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环辛烷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5310.3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663.8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5.2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环壬烷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5981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664.6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环癸烷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6635.8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663.6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4.1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9436" name="对象 25">
            <a:extLst>
              <a:ext uri="{FF2B5EF4-FFF2-40B4-BE49-F238E27FC236}">
                <a16:creationId xmlns:a16="http://schemas.microsoft.com/office/drawing/2014/main" id="{E5629B51-C578-4F67-84DF-2AC68DDCBE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191000"/>
          <a:ext cx="8159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0" r:id="rId4" imgW="466920" imgH="406800" progId="ChemDraw.Document.6.0">
                  <p:embed/>
                </p:oleObj>
              </mc:Choice>
              <mc:Fallback>
                <p:oleObj r:id="rId4" imgW="466920" imgH="406800" progId="ChemDraw.Document.6.0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191000"/>
                        <a:ext cx="81597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E58288-134D-437E-8F68-163A5B25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FB40-8626-4684-BFB7-17D997E41246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4A2C7A-62D0-4875-8BC6-6DF50095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1">
            <a:extLst>
              <a:ext uri="{FF2B5EF4-FFF2-40B4-BE49-F238E27FC236}">
                <a16:creationId xmlns:a16="http://schemas.microsoft.com/office/drawing/2014/main" id="{E86AA083-9798-41DA-A824-A1F13518D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379413"/>
            <a:ext cx="341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663300"/>
                </a:solidFill>
              </a:rPr>
              <a:t>Baeyer’s strain theory</a:t>
            </a:r>
            <a:endParaRPr lang="zh-CN" altLang="en-US" sz="2400"/>
          </a:p>
        </p:txBody>
      </p:sp>
      <p:sp>
        <p:nvSpPr>
          <p:cNvPr id="60419" name="TextBox 2">
            <a:extLst>
              <a:ext uri="{FF2B5EF4-FFF2-40B4-BE49-F238E27FC236}">
                <a16:creationId xmlns:a16="http://schemas.microsoft.com/office/drawing/2014/main" id="{3BC65EF6-09E4-442F-AFAB-20B26001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1685871"/>
            <a:ext cx="7010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/>
              <a:t>Assumption: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1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、成环的碳原子均在同一同面上，且呈正多边形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2</a:t>
            </a:r>
            <a:r>
              <a:rPr lang="zh-CN" altLang="en-US" b="1" dirty="0">
                <a:solidFill>
                  <a:schemeClr val="accent1"/>
                </a:solidFill>
              </a:rPr>
              <a:t>、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碳原子采取</a:t>
            </a:r>
            <a:r>
              <a:rPr lang="en-US" altLang="zh-CN" b="1" i="1" dirty="0">
                <a:solidFill>
                  <a:schemeClr val="accent1"/>
                </a:solidFill>
              </a:rPr>
              <a:t>sp</a:t>
            </a:r>
            <a:r>
              <a:rPr lang="en-US" altLang="zh-CN" b="1" i="1" baseline="30000" dirty="0">
                <a:solidFill>
                  <a:schemeClr val="accent1"/>
                </a:solidFill>
              </a:rPr>
              <a:t>3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杂化形式，正常键角应为约</a:t>
            </a:r>
            <a:r>
              <a:rPr lang="en-US" altLang="zh-CN" b="1" dirty="0">
                <a:solidFill>
                  <a:schemeClr val="accent1"/>
                </a:solidFill>
                <a:ea typeface="黑体" panose="02010609060101010101" pitchFamily="49" charset="-122"/>
              </a:rPr>
              <a:t>109.5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度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3</a:t>
            </a:r>
            <a:r>
              <a:rPr lang="zh-CN" altLang="en-US" b="1" dirty="0">
                <a:solidFill>
                  <a:schemeClr val="accent1"/>
                </a:solidFill>
              </a:rPr>
              <a:t>、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为了满足平面正多边形的内角要求，成环的键必须向内或向外扭转， 扭转的程度越大，体系越不稳定。</a:t>
            </a:r>
          </a:p>
        </p:txBody>
      </p:sp>
      <p:grpSp>
        <p:nvGrpSpPr>
          <p:cNvPr id="60420" name="组合 13">
            <a:extLst>
              <a:ext uri="{FF2B5EF4-FFF2-40B4-BE49-F238E27FC236}">
                <a16:creationId xmlns:a16="http://schemas.microsoft.com/office/drawing/2014/main" id="{FF7419CA-B574-4ED5-80D0-FD887CC3F11D}"/>
              </a:ext>
            </a:extLst>
          </p:cNvPr>
          <p:cNvGrpSpPr>
            <a:grpSpLocks/>
          </p:cNvGrpSpPr>
          <p:nvPr/>
        </p:nvGrpSpPr>
        <p:grpSpPr bwMode="auto">
          <a:xfrm>
            <a:off x="1397000" y="4049658"/>
            <a:ext cx="6173788" cy="1436688"/>
            <a:chOff x="1369935" y="4049658"/>
            <a:chExt cx="6173787" cy="1436688"/>
          </a:xfrm>
        </p:grpSpPr>
        <p:graphicFrame>
          <p:nvGraphicFramePr>
            <p:cNvPr id="60422" name="Object 2">
              <a:extLst>
                <a:ext uri="{FF2B5EF4-FFF2-40B4-BE49-F238E27FC236}">
                  <a16:creationId xmlns:a16="http://schemas.microsoft.com/office/drawing/2014/main" id="{8FD3DFEC-EB21-4F25-BEAA-5B70DDAFC1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1522" y="4330646"/>
            <a:ext cx="454025" cy="404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97" r:id="rId3" imgW="259560" imgH="228960" progId="ChemDraw.Document.6.0">
                    <p:embed/>
                  </p:oleObj>
                </mc:Choice>
                <mc:Fallback>
                  <p:oleObj r:id="rId3" imgW="259560" imgH="22896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522" y="4330646"/>
                          <a:ext cx="454025" cy="404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3" name="Object 3">
              <a:extLst>
                <a:ext uri="{FF2B5EF4-FFF2-40B4-BE49-F238E27FC236}">
                  <a16:creationId xmlns:a16="http://schemas.microsoft.com/office/drawing/2014/main" id="{3499BD14-0E28-4635-83AD-26E3A407E0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922" y="4278258"/>
            <a:ext cx="454025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98" r:id="rId5" imgW="259560" imgH="256680" progId="ChemDraw.Document.6.0">
                    <p:embed/>
                  </p:oleObj>
                </mc:Choice>
                <mc:Fallback>
                  <p:oleObj r:id="rId5" imgW="259560" imgH="256680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6922" y="4278258"/>
                          <a:ext cx="454025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4" name="Object 4">
              <a:extLst>
                <a:ext uri="{FF2B5EF4-FFF2-40B4-BE49-F238E27FC236}">
                  <a16:creationId xmlns:a16="http://schemas.microsoft.com/office/drawing/2014/main" id="{5E8AA32B-A817-484D-8DE1-123716C50C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95647" y="4202058"/>
            <a:ext cx="676275" cy="649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99" r:id="rId7" imgW="387000" imgH="367200" progId="ChemDraw.Document.6.0">
                    <p:embed/>
                  </p:oleObj>
                </mc:Choice>
                <mc:Fallback>
                  <p:oleObj r:id="rId7" imgW="387000" imgH="36720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5647" y="4202058"/>
                          <a:ext cx="676275" cy="649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5" name="Object 5">
              <a:extLst>
                <a:ext uri="{FF2B5EF4-FFF2-40B4-BE49-F238E27FC236}">
                  <a16:creationId xmlns:a16="http://schemas.microsoft.com/office/drawing/2014/main" id="{BC78F40B-13D2-4777-AD45-85AA975C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5322" y="4202058"/>
            <a:ext cx="815975" cy="719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00" r:id="rId9" imgW="466920" imgH="406800" progId="ChemDraw.Document.6.0">
                    <p:embed/>
                  </p:oleObj>
                </mc:Choice>
                <mc:Fallback>
                  <p:oleObj r:id="rId9" imgW="466920" imgH="406800" progId="ChemDraw.Document.6.0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5322" y="4202058"/>
                          <a:ext cx="815975" cy="719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6" name="Object 6">
              <a:extLst>
                <a:ext uri="{FF2B5EF4-FFF2-40B4-BE49-F238E27FC236}">
                  <a16:creationId xmlns:a16="http://schemas.microsoft.com/office/drawing/2014/main" id="{63F678F5-69F4-459D-97A4-0F3160E55F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37260" y="4049658"/>
            <a:ext cx="906462" cy="904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801" r:id="rId11" imgW="519120" imgH="511920" progId="ChemDraw.Document.6.0">
                    <p:embed/>
                  </p:oleObj>
                </mc:Choice>
                <mc:Fallback>
                  <p:oleObj r:id="rId11" imgW="519120" imgH="511920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7260" y="4049658"/>
                          <a:ext cx="906462" cy="904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27" name="TextBox 6">
              <a:extLst>
                <a:ext uri="{FF2B5EF4-FFF2-40B4-BE49-F238E27FC236}">
                  <a16:creationId xmlns:a16="http://schemas.microsoft.com/office/drawing/2014/main" id="{ABC33206-8684-4F5D-B8A8-0EFA75B17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9935" y="5116458"/>
              <a:ext cx="5349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60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28" name="TextBox 7">
              <a:extLst>
                <a:ext uri="{FF2B5EF4-FFF2-40B4-BE49-F238E27FC236}">
                  <a16:creationId xmlns:a16="http://schemas.microsoft.com/office/drawing/2014/main" id="{BE7C72B5-A47F-4AA4-9C0F-4CE4A3938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5335" y="5116458"/>
              <a:ext cx="5349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90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29" name="TextBox 8">
              <a:extLst>
                <a:ext uri="{FF2B5EF4-FFF2-40B4-BE49-F238E27FC236}">
                  <a16:creationId xmlns:a16="http://schemas.microsoft.com/office/drawing/2014/main" id="{9D46EC96-98C3-4E24-85AF-E9645E506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122" y="5116458"/>
              <a:ext cx="66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108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30" name="TextBox 9">
              <a:extLst>
                <a:ext uri="{FF2B5EF4-FFF2-40B4-BE49-F238E27FC236}">
                  <a16:creationId xmlns:a16="http://schemas.microsoft.com/office/drawing/2014/main" id="{E75BA7B0-2D41-4798-849F-858AB6712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947" y="5116458"/>
              <a:ext cx="66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120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31" name="TextBox 10">
              <a:extLst>
                <a:ext uri="{FF2B5EF4-FFF2-40B4-BE49-F238E27FC236}">
                  <a16:creationId xmlns:a16="http://schemas.microsoft.com/office/drawing/2014/main" id="{15A91626-7263-4CA0-9115-189D513EC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722" y="5116458"/>
              <a:ext cx="66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129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1384A7-2425-400A-A63A-B8A57C76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603EF-B520-49C5-8736-6192D938E2B1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CA5968-9701-494C-AEAD-A405D6D0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3ECB345-A79A-40AB-B1C0-E676B354B428}"/>
              </a:ext>
            </a:extLst>
          </p:cNvPr>
          <p:cNvSpPr txBox="1">
            <a:spLocks noChangeArrowheads="1"/>
          </p:cNvSpPr>
          <p:nvPr/>
        </p:nvSpPr>
        <p:spPr>
          <a:xfrm>
            <a:off x="160337" y="926253"/>
            <a:ext cx="3673475" cy="766762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/>
              <a:t> </a:t>
            </a:r>
            <a:r>
              <a:rPr lang="en-US" altLang="zh-CN" sz="3000" b="1"/>
              <a:t>Baeyer</a:t>
            </a:r>
            <a:r>
              <a:rPr lang="zh-CN" altLang="en-US" sz="3000" b="1"/>
              <a:t>张力学说</a:t>
            </a:r>
            <a:endParaRPr lang="zh-CN" altLang="en-US" sz="3000" b="1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4AAF1BFC-ACD2-4026-9848-A5FDB2868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1484313"/>
            <a:ext cx="2139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偏转角度</a:t>
            </a:r>
            <a:r>
              <a:rPr kumimoji="1" lang="en-US" altLang="zh-CN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= </a:t>
            </a: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280FD96F-A13C-4BFB-B251-ABAD24749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3475" y="1774825"/>
            <a:ext cx="3505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71211F76-FFEE-4074-B291-768DE7965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5138" y="155733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C1F817B2-7BD4-4C48-A13F-5D025BA0B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150" y="1743075"/>
            <a:ext cx="384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E019D43-937E-4384-AAEA-27BC1E2B8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528888"/>
            <a:ext cx="81534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en-US" sz="3200"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</a:t>
            </a:r>
            <a:r>
              <a:rPr kumimoji="1" lang="en-US" altLang="zh-CN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N = 3         4         5         6         7           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偏转角度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24°44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9°44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4°4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-5°16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-9°33</a:t>
            </a:r>
            <a:r>
              <a:rPr kumimoji="1" lang="en-US" altLang="zh-CN" sz="2000" b="1" baseline="30000">
                <a:solidFill>
                  <a:srgbClr val="FB3B27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 baseline="30000">
              <a:solidFill>
                <a:srgbClr val="FB3B27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9DBB0D63-719F-431B-A68B-2882EDC94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" y="2241550"/>
            <a:ext cx="84582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3857963F-2FDB-4F11-A0AE-2F3D94B5C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1341438"/>
            <a:ext cx="213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109</a:t>
            </a:r>
            <a:r>
              <a:rPr kumimoji="1" lang="zh-CN" altLang="en-US" sz="24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。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28′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内角</a:t>
            </a:r>
          </a:p>
        </p:txBody>
      </p:sp>
      <p:sp>
        <p:nvSpPr>
          <p:cNvPr id="19465" name="Rectangle 9">
            <a:extLst>
              <a:ext uri="{FF2B5EF4-FFF2-40B4-BE49-F238E27FC236}">
                <a16:creationId xmlns:a16="http://schemas.microsoft.com/office/drawing/2014/main" id="{010745F6-0F45-47EC-9A90-489B5DF81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3986213"/>
            <a:ext cx="8497888" cy="1800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</a:t>
            </a:r>
            <a:r>
              <a:rPr kumimoji="1"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从偏转角度来看，五员环应最稳定，大于五员环或小于五员环都将越来越不稳定。但实际上，五员，六员和更大的环型化合物都是稳定的。这就说明张力学说存在缺陷。</a:t>
            </a:r>
          </a:p>
        </p:txBody>
      </p:sp>
      <p:sp>
        <p:nvSpPr>
          <p:cNvPr id="17421" name="日期占位符 1">
            <a:extLst>
              <a:ext uri="{FF2B5EF4-FFF2-40B4-BE49-F238E27FC236}">
                <a16:creationId xmlns:a16="http://schemas.microsoft.com/office/drawing/2014/main" id="{ECA73746-E062-4D67-B35D-E7C8F90B236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B2D1C7-702A-40A2-9AAD-53F45CF5492A}" type="datetime11">
              <a:rPr lang="zh-CN" altLang="en-US" smtClean="0"/>
              <a:t>19:04:13</a:t>
            </a:fld>
            <a:endParaRPr lang="en-US" altLang="zh-CN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9D52BF-ACBB-4DF7-B5BE-275205A0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61" grpId="0" autoUpdateAnimBg="0"/>
      <p:bldP spid="19462" grpId="0" autoUpdateAnimBg="0"/>
      <p:bldP spid="19464" grpId="0" autoUpdateAnimBg="0"/>
      <p:bldP spid="19465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0C7989C-F785-4FCD-B5B1-24C1A8E9F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33476"/>
            <a:ext cx="3049588" cy="588962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200" b="1" dirty="0">
                <a:latin typeface="Times New Roman" panose="02020603050405020304" pitchFamily="18" charset="0"/>
              </a:rPr>
              <a:t>小环烷烃的结构</a:t>
            </a:r>
          </a:p>
        </p:txBody>
      </p:sp>
      <p:graphicFrame>
        <p:nvGraphicFramePr>
          <p:cNvPr id="22531" name="Object 3">
            <a:extLst>
              <a:ext uri="{FF2B5EF4-FFF2-40B4-BE49-F238E27FC236}">
                <a16:creationId xmlns:a16="http://schemas.microsoft.com/office/drawing/2014/main" id="{9FB53B68-3838-4E3D-BB66-A49161A00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490181"/>
              </p:ext>
            </p:extLst>
          </p:nvPr>
        </p:nvGraphicFramePr>
        <p:xfrm>
          <a:off x="990694" y="1143060"/>
          <a:ext cx="70104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7" name="CS ChemDraw Drawing" r:id="rId3" imgW="3398520" imgH="1059180" progId="ChemDraw.Document.5.0">
                  <p:embed/>
                </p:oleObj>
              </mc:Choice>
              <mc:Fallback>
                <p:oleObj name="CS ChemDraw Drawing" r:id="rId3" imgW="3398520" imgH="1059180" progId="ChemDraw.Document.5.0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9FB53B68-3838-4E3D-BB66-A49161A008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94" y="1143060"/>
                        <a:ext cx="70104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>
            <a:extLst>
              <a:ext uri="{FF2B5EF4-FFF2-40B4-BE49-F238E27FC236}">
                <a16:creationId xmlns:a16="http://schemas.microsoft.com/office/drawing/2014/main" id="{79AAE1D1-CBC7-4565-ACF5-4D0D1B195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768685"/>
            <a:ext cx="8304212" cy="1184275"/>
          </a:xfrm>
          <a:prstGeom prst="rect">
            <a:avLst/>
          </a:prstGeom>
          <a:noFill/>
          <a:ln>
            <a:noFill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实际上，环烷烃（除三元环外）并不是一个平面结构，这就使张力学说失去了存在的基础。那么，如何解释小环的不稳定性呢？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5F27ACAF-08DE-46C2-8EAF-090BF24AA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105356"/>
            <a:ext cx="8075504" cy="11977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其实，在三元环及四元环中，碳碳键并不是沿键轴方向重叠的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σ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键。而是一种非“正规”的单键，成键的强度较弱，因而容易发生断裂。</a:t>
            </a:r>
          </a:p>
        </p:txBody>
      </p:sp>
      <p:sp>
        <p:nvSpPr>
          <p:cNvPr id="19462" name="日期占位符 1">
            <a:extLst>
              <a:ext uri="{FF2B5EF4-FFF2-40B4-BE49-F238E27FC236}">
                <a16:creationId xmlns:a16="http://schemas.microsoft.com/office/drawing/2014/main" id="{474F9B28-97B1-4E51-AF6F-882ADDFDB8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C6883F2-A313-418B-B3BF-B90BFD497BE2}" type="datetime11">
              <a:rPr lang="zh-CN" altLang="en-US" smtClean="0"/>
              <a:t>19:04:13</a:t>
            </a:fld>
            <a:endParaRPr lang="en-US" altLang="zh-CN"/>
          </a:p>
        </p:txBody>
      </p:sp>
      <p:sp>
        <p:nvSpPr>
          <p:cNvPr id="19463" name="灯片编号占位符 2">
            <a:extLst>
              <a:ext uri="{FF2B5EF4-FFF2-40B4-BE49-F238E27FC236}">
                <a16:creationId xmlns:a16="http://schemas.microsoft.com/office/drawing/2014/main" id="{FC7348A9-243D-42EC-B041-E6203275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1794ECF-4264-48AA-BBEF-3026047E8542}" type="slidenum">
              <a:rPr lang="en-US" altLang="zh-CN"/>
              <a:pPr/>
              <a:t>69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6F6537F1-A4FE-4276-8DAE-83355ABB0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606425"/>
            <a:ext cx="8002587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烷基的概念  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R-</a:t>
            </a:r>
          </a:p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/>
              <a:t>烷烃分子去掉一个氢原子后余下的基团，通式为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H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2n+1</a:t>
            </a:r>
          </a:p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/>
              <a:t>烷基的命名由相应的烷烃而来：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B8B4B6-CF28-4280-ADCF-41A062124224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574925"/>
            <a:ext cx="7467600" cy="3902075"/>
            <a:chOff x="1066800" y="2574925"/>
            <a:chExt cx="7467600" cy="3902075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34713C1E-A403-4A84-B98A-E7B023590B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66800" y="2574925"/>
              <a:ext cx="7467600" cy="3733800"/>
            </a:xfrm>
            <a:prstGeom prst="rect">
              <a:avLst/>
            </a:prstGeom>
          </p:spPr>
          <p:txBody>
            <a:bodyPr/>
            <a:lstStyle>
              <a:lvl1pPr marL="271463" indent="-2714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976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281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185863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4620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192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3764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336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2908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 Me — methyl</a:t>
              </a:r>
              <a:r>
                <a:rPr lang="en-US" altLang="zh-CN" b="1" kern="0" dirty="0">
                  <a:latin typeface="Times New Roman" pitchFamily="18" charset="0"/>
                </a:rPr>
                <a:t>   </a:t>
              </a:r>
              <a:r>
                <a:rPr lang="zh-CN" altLang="en-US" b="1" kern="0" dirty="0">
                  <a:latin typeface="Times New Roman" pitchFamily="18" charset="0"/>
                </a:rPr>
                <a:t>甲基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3 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zh-CN" b="1" kern="0" baseline="-25000" dirty="0">
                <a:latin typeface="Times New Roman" pitchFamily="18" charset="0"/>
              </a:endParaRP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Et — ethyl</a:t>
              </a:r>
              <a:r>
                <a:rPr lang="en-US" altLang="zh-CN" b="1" kern="0" dirty="0">
                  <a:latin typeface="Times New Roman" pitchFamily="18" charset="0"/>
                </a:rPr>
                <a:t>       </a:t>
              </a:r>
              <a:r>
                <a:rPr lang="zh-CN" altLang="en-US" b="1" kern="0" dirty="0">
                  <a:latin typeface="Times New Roman" pitchFamily="18" charset="0"/>
                </a:rPr>
                <a:t>乙基 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3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br>
                <a:rPr lang="en-US" altLang="zh-CN" b="1" kern="0" dirty="0">
                  <a:latin typeface="Times New Roman" pitchFamily="18" charset="0"/>
                </a:rPr>
              </a:b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 err="1">
                  <a:solidFill>
                    <a:srgbClr val="FF0000"/>
                  </a:solidFill>
                  <a:latin typeface="Times New Roman" pitchFamily="18" charset="0"/>
                </a:rPr>
                <a:t>Pr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 —propyl</a:t>
              </a:r>
              <a:r>
                <a:rPr lang="en-US" altLang="zh-CN" b="1" kern="0" dirty="0">
                  <a:latin typeface="Times New Roman" pitchFamily="18" charset="0"/>
                </a:rPr>
                <a:t>     </a:t>
              </a:r>
              <a:r>
                <a:rPr lang="zh-CN" altLang="en-US" b="1" kern="0" dirty="0">
                  <a:latin typeface="Times New Roman" pitchFamily="18" charset="0"/>
                </a:rPr>
                <a:t>丙基 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3</a:t>
              </a:r>
              <a:r>
                <a:rPr lang="en-US" altLang="zh-CN" b="1" kern="0" dirty="0">
                  <a:latin typeface="Times New Roman" pitchFamily="18" charset="0"/>
                </a:rPr>
                <a:t> 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zh-CN" b="1" kern="0" dirty="0">
                <a:latin typeface="Times New Roman" pitchFamily="18" charset="0"/>
              </a:endParaRP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Bu — butyl</a:t>
              </a:r>
              <a:r>
                <a:rPr lang="en-US" altLang="zh-CN" b="1" kern="0" dirty="0">
                  <a:latin typeface="Times New Roman" pitchFamily="18" charset="0"/>
                </a:rPr>
                <a:t>     </a:t>
              </a:r>
              <a:r>
                <a:rPr lang="zh-CN" altLang="en-US" b="1" kern="0" dirty="0">
                  <a:latin typeface="Times New Roman" pitchFamily="18" charset="0"/>
                </a:rPr>
                <a:t>丁基  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3</a:t>
              </a:r>
              <a:r>
                <a:rPr lang="en-US" altLang="zh-CN" b="1" kern="0" dirty="0">
                  <a:latin typeface="Times New Roman" pitchFamily="18" charset="0"/>
                </a:rPr>
                <a:t> </a:t>
              </a:r>
              <a:br>
                <a:rPr lang="en-US" altLang="zh-CN" b="1" kern="0" dirty="0">
                  <a:latin typeface="Times New Roman" pitchFamily="18" charset="0"/>
                </a:rPr>
              </a:br>
              <a:endParaRPr lang="en-US" altLang="zh-CN" b="1" kern="0" dirty="0">
                <a:latin typeface="Times New Roman" pitchFamily="18" charset="0"/>
              </a:endParaRP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 err="1">
                  <a:solidFill>
                    <a:srgbClr val="FF0000"/>
                  </a:solidFill>
                  <a:latin typeface="Times New Roman" pitchFamily="18" charset="0"/>
                </a:rPr>
                <a:t>Ph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 —phenyl</a:t>
              </a:r>
              <a:r>
                <a:rPr lang="en-US" altLang="zh-CN" b="1" kern="0" dirty="0">
                  <a:latin typeface="Times New Roman" pitchFamily="18" charset="0"/>
                </a:rPr>
                <a:t>    </a:t>
              </a:r>
              <a:r>
                <a:rPr lang="zh-CN" altLang="en-US" b="1" kern="0" dirty="0">
                  <a:latin typeface="Times New Roman" pitchFamily="18" charset="0"/>
                </a:rPr>
                <a:t>苯基</a:t>
              </a:r>
            </a:p>
          </p:txBody>
        </p:sp>
        <p:graphicFrame>
          <p:nvGraphicFramePr>
            <p:cNvPr id="10245" name="对象 4">
              <a:extLst>
                <a:ext uri="{FF2B5EF4-FFF2-40B4-BE49-F238E27FC236}">
                  <a16:creationId xmlns:a16="http://schemas.microsoft.com/office/drawing/2014/main" id="{8237E3AA-456D-4E37-B68E-08E2961763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10200" y="5775325"/>
            <a:ext cx="1176338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9" r:id="rId3" imgW="1178560" imgH="701040" progId="">
                    <p:embed/>
                  </p:oleObj>
                </mc:Choice>
                <mc:Fallback>
                  <p:oleObj r:id="rId3" imgW="1178560" imgH="701040" progId="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0200" y="5775325"/>
                          <a:ext cx="1176338" cy="701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FB4B52-4550-4B6D-9179-2E997424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4E2-32D4-4A12-8296-B7782F33ADAD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8F7B3-4278-4367-ADFE-197D8EA7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C6272F-C622-43EC-B3E2-2DB8F083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C370-8C50-4346-9C6A-35C61E49E043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9D3C86-9167-484D-9100-7D1A3BE2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77F72-18A3-448A-AE35-63EAA0C9D9EA}"/>
              </a:ext>
            </a:extLst>
          </p:cNvPr>
          <p:cNvSpPr txBox="1">
            <a:spLocks noChangeArrowheads="1"/>
          </p:cNvSpPr>
          <p:nvPr/>
        </p:nvSpPr>
        <p:spPr>
          <a:xfrm>
            <a:off x="228714" y="1447852"/>
            <a:ext cx="8443912" cy="304792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现代共价键理论认为，在环丙烷分子中∠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CCC=105.5°, ∠HCH=114°,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说明分子中碳原子之间的轨道重叠不在一条直线。而是弯曲成键，重叠程度小形如香蕉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不能达到最大程度重叠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，从而产生较大的角张力。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同时由于环的刚性结构，使得成环的碳碳键不能完全自由旋转，导致环碳原子所连的原子或基团之间产生斥力，形成扭转张力</a:t>
            </a:r>
            <a:r>
              <a:rPr lang="zh-CN" altLang="en-US" sz="20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82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>
            <a:extLst>
              <a:ext uri="{FF2B5EF4-FFF2-40B4-BE49-F238E27FC236}">
                <a16:creationId xmlns:a16="http://schemas.microsoft.com/office/drawing/2014/main" id="{AFB3B089-F886-48A5-84BB-0E68F3947D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228600"/>
          <a:ext cx="6781800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1" name="CS ChemDraw Drawing" r:id="rId3" imgW="3332480" imgH="1668780" progId="ChemDraw.Document.5.0">
                  <p:embed/>
                </p:oleObj>
              </mc:Choice>
              <mc:Fallback>
                <p:oleObj name="CS ChemDraw Drawing" r:id="rId3" imgW="3332480" imgH="1668780" progId="ChemDraw.Document.5.0">
                  <p:embed/>
                  <p:pic>
                    <p:nvPicPr>
                      <p:cNvPr id="23554" name="Object 2">
                        <a:extLst>
                          <a:ext uri="{FF2B5EF4-FFF2-40B4-BE49-F238E27FC236}">
                            <a16:creationId xmlns:a16="http://schemas.microsoft.com/office/drawing/2014/main" id="{AFB3B089-F886-48A5-84BB-0E68F3947D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600"/>
                        <a:ext cx="6781800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3">
            <a:extLst>
              <a:ext uri="{FF2B5EF4-FFF2-40B4-BE49-F238E27FC236}">
                <a16:creationId xmlns:a16="http://schemas.microsoft.com/office/drawing/2014/main" id="{15451D58-F0BC-4610-898C-43C78516C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709988"/>
            <a:ext cx="17129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由此可见：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7263A22D-0A25-4C06-9B4B-31EF9D218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318000"/>
            <a:ext cx="5540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（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 键的重叠程度小，稳定性下降 。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DCDC9AEC-61BF-4D40-8319-75AA3B0E2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76800"/>
            <a:ext cx="7391400" cy="100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（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 电子云分布在两核连线的外侧，增加了试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剂进攻的可能性，故具有不饱和烯烃的性质。</a:t>
            </a:r>
          </a:p>
        </p:txBody>
      </p:sp>
      <p:sp>
        <p:nvSpPr>
          <p:cNvPr id="20486" name="日期占位符 1">
            <a:extLst>
              <a:ext uri="{FF2B5EF4-FFF2-40B4-BE49-F238E27FC236}">
                <a16:creationId xmlns:a16="http://schemas.microsoft.com/office/drawing/2014/main" id="{6B81D138-C230-4C1C-8D4B-ED409AF703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1AFFB07-BDF1-4797-8366-04CC55904B34}" type="datetime11">
              <a:rPr lang="zh-CN" altLang="en-US" smtClean="0"/>
              <a:t>19:04:13</a:t>
            </a:fld>
            <a:endParaRPr lang="en-US" altLang="zh-CN"/>
          </a:p>
        </p:txBody>
      </p:sp>
      <p:sp>
        <p:nvSpPr>
          <p:cNvPr id="20487" name="灯片编号占位符 2">
            <a:extLst>
              <a:ext uri="{FF2B5EF4-FFF2-40B4-BE49-F238E27FC236}">
                <a16:creationId xmlns:a16="http://schemas.microsoft.com/office/drawing/2014/main" id="{B6D8B7EA-262D-478D-A2AD-A24B747D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A3BB9F-428A-48B8-A15C-6470E6E4F824}" type="slidenum">
              <a:rPr lang="en-US" altLang="zh-CN"/>
              <a:pPr/>
              <a:t>71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23556" grpId="0"/>
      <p:bldP spid="2355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8">
            <a:extLst>
              <a:ext uri="{FF2B5EF4-FFF2-40B4-BE49-F238E27FC236}">
                <a16:creationId xmlns:a16="http://schemas.microsoft.com/office/drawing/2014/main" id="{F98F7473-C6B5-4A1C-AAE8-C1B580894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04800"/>
            <a:ext cx="508158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2.2.4 Conformation— </a:t>
            </a:r>
            <a:r>
              <a:rPr lang="zh-CN" altLang="en-US" sz="2800" b="1">
                <a:solidFill>
                  <a:schemeClr val="tx2"/>
                </a:solidFill>
              </a:rPr>
              <a:t>构象</a:t>
            </a:r>
            <a:endParaRPr lang="zh-CN" altLang="en-US" sz="2800"/>
          </a:p>
        </p:txBody>
      </p:sp>
      <p:sp>
        <p:nvSpPr>
          <p:cNvPr id="61443" name="TextBox 1">
            <a:extLst>
              <a:ext uri="{FF2B5EF4-FFF2-40B4-BE49-F238E27FC236}">
                <a16:creationId xmlns:a16="http://schemas.microsoft.com/office/drawing/2014/main" id="{88AB890D-705F-4A61-A33E-9E0F53591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03325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7030A0"/>
                </a:solidFill>
                <a:ea typeface="黑体" panose="02010609060101010101" pitchFamily="49" charset="-122"/>
              </a:rPr>
              <a:t>环己烷的构象</a:t>
            </a:r>
            <a:r>
              <a:rPr lang="zh-CN" altLang="en-US" sz="2000" b="1">
                <a:solidFill>
                  <a:srgbClr val="7030A0"/>
                </a:solidFill>
              </a:rPr>
              <a:t>  </a:t>
            </a:r>
          </a:p>
        </p:txBody>
      </p:sp>
      <p:grpSp>
        <p:nvGrpSpPr>
          <p:cNvPr id="61444" name="Group 3">
            <a:extLst>
              <a:ext uri="{FF2B5EF4-FFF2-40B4-BE49-F238E27FC236}">
                <a16:creationId xmlns:a16="http://schemas.microsoft.com/office/drawing/2014/main" id="{16755950-129D-4E3A-933E-B0E0E303618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355850"/>
            <a:ext cx="2384425" cy="1908175"/>
            <a:chOff x="0" y="0"/>
            <a:chExt cx="1502" cy="1202"/>
          </a:xfrm>
        </p:grpSpPr>
        <p:graphicFrame>
          <p:nvGraphicFramePr>
            <p:cNvPr id="61459" name="Object 2">
              <a:extLst>
                <a:ext uri="{FF2B5EF4-FFF2-40B4-BE49-F238E27FC236}">
                  <a16:creationId xmlns:a16="http://schemas.microsoft.com/office/drawing/2014/main" id="{76629A8D-F60E-4592-913B-FB482789A6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44"/>
            <a:ext cx="1502" cy="1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81" r:id="rId3" imgW="920160" imgH="641160" progId="ChemDraw.Document.6.0">
                    <p:embed/>
                  </p:oleObj>
                </mc:Choice>
                <mc:Fallback>
                  <p:oleObj r:id="rId3" imgW="920160" imgH="64116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44"/>
                          <a:ext cx="1502" cy="10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1460" name="直接箭头连接符 4">
              <a:extLst>
                <a:ext uri="{FF2B5EF4-FFF2-40B4-BE49-F238E27FC236}">
                  <a16:creationId xmlns:a16="http://schemas.microsoft.com/office/drawing/2014/main" id="{7B4FD45F-9A59-4E55-9BFF-0B621E5F14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8" y="287"/>
              <a:ext cx="624" cy="1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ffectLst>
              <a:outerShdw dist="38100" dir="5400000" algn="ctr" rotWithShape="0">
                <a:srgbClr val="003148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461" name="TextBox 6">
              <a:extLst>
                <a:ext uri="{FF2B5EF4-FFF2-40B4-BE49-F238E27FC236}">
                  <a16:creationId xmlns:a16="http://schemas.microsoft.com/office/drawing/2014/main" id="{0A67E0BD-444C-4625-A8EC-9D2BC3A44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0"/>
              <a:ext cx="5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250pm</a:t>
              </a:r>
              <a:endParaRPr lang="zh-CN" altLang="en-US" b="1"/>
            </a:p>
          </p:txBody>
        </p:sp>
      </p:grpSp>
      <p:sp>
        <p:nvSpPr>
          <p:cNvPr id="61445" name="TextBox 55">
            <a:extLst>
              <a:ext uri="{FF2B5EF4-FFF2-40B4-BE49-F238E27FC236}">
                <a16:creationId xmlns:a16="http://schemas.microsoft.com/office/drawing/2014/main" id="{D4F12B64-0964-493C-8C52-DE4191DB0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1798638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accent1"/>
                </a:solidFill>
              </a:rPr>
              <a:t>Chair Structure    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椅式</a:t>
            </a:r>
          </a:p>
        </p:txBody>
      </p:sp>
      <p:sp>
        <p:nvSpPr>
          <p:cNvPr id="61446" name="Text Box 30">
            <a:extLst>
              <a:ext uri="{FF2B5EF4-FFF2-40B4-BE49-F238E27FC236}">
                <a16:creationId xmlns:a16="http://schemas.microsoft.com/office/drawing/2014/main" id="{540114D4-FF2D-4567-9256-B6E81C130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889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447" name="Text Box 31">
            <a:extLst>
              <a:ext uri="{FF2B5EF4-FFF2-40B4-BE49-F238E27FC236}">
                <a16:creationId xmlns:a16="http://schemas.microsoft.com/office/drawing/2014/main" id="{67A06F37-F02A-473C-99BC-41E738EA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651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1448" name="Text Box 32">
            <a:extLst>
              <a:ext uri="{FF2B5EF4-FFF2-40B4-BE49-F238E27FC236}">
                <a16:creationId xmlns:a16="http://schemas.microsoft.com/office/drawing/2014/main" id="{AA8B4ED5-62F8-4E47-8DC4-68346AF26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5750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1449" name="Text Box 33">
            <a:extLst>
              <a:ext uri="{FF2B5EF4-FFF2-40B4-BE49-F238E27FC236}">
                <a16:creationId xmlns:a16="http://schemas.microsoft.com/office/drawing/2014/main" id="{E63D4630-1184-40B8-B880-73EBEF4D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51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1450" name="Text Box 34">
            <a:extLst>
              <a:ext uri="{FF2B5EF4-FFF2-40B4-BE49-F238E27FC236}">
                <a16:creationId xmlns:a16="http://schemas.microsoft.com/office/drawing/2014/main" id="{6A55C6E4-8906-4E11-914E-D2E1BF1D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8575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451" name="Text Box 35">
            <a:extLst>
              <a:ext uri="{FF2B5EF4-FFF2-40B4-BE49-F238E27FC236}">
                <a16:creationId xmlns:a16="http://schemas.microsoft.com/office/drawing/2014/main" id="{5B79AC67-356D-4F10-9858-34ADB22E3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9654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6</a:t>
            </a:r>
          </a:p>
        </p:txBody>
      </p:sp>
      <p:graphicFrame>
        <p:nvGraphicFramePr>
          <p:cNvPr id="61452" name="Object 36">
            <a:extLst>
              <a:ext uri="{FF2B5EF4-FFF2-40B4-BE49-F238E27FC236}">
                <a16:creationId xmlns:a16="http://schemas.microsoft.com/office/drawing/2014/main" id="{955C8BCC-8FD0-4CCB-AEDF-2683FED1CD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2203450"/>
          <a:ext cx="337185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2" r:id="rId5" imgW="4212336" imgH="2180844" progId="ChemDraw.Document.6.0">
                  <p:embed/>
                </p:oleObj>
              </mc:Choice>
              <mc:Fallback>
                <p:oleObj r:id="rId5" imgW="4212336" imgH="2180844" progId="ChemDraw.Document.6.0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03450"/>
                        <a:ext cx="3371850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3" name="Text Box 37">
            <a:extLst>
              <a:ext uri="{FF2B5EF4-FFF2-40B4-BE49-F238E27FC236}">
                <a16:creationId xmlns:a16="http://schemas.microsoft.com/office/drawing/2014/main" id="{A0060FC4-0633-4C72-ACCC-3F1D6E075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108450"/>
            <a:ext cx="4038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660066"/>
                </a:solidFill>
                <a:ea typeface="黑体" panose="02010609060101010101" pitchFamily="49" charset="-122"/>
              </a:rPr>
              <a:t>部分交叉式，扭转张力较小</a:t>
            </a:r>
          </a:p>
        </p:txBody>
      </p:sp>
      <p:graphicFrame>
        <p:nvGraphicFramePr>
          <p:cNvPr id="61457" name="对象 47">
            <a:extLst>
              <a:ext uri="{FF2B5EF4-FFF2-40B4-BE49-F238E27FC236}">
                <a16:creationId xmlns:a16="http://schemas.microsoft.com/office/drawing/2014/main" id="{D339E758-EABC-4664-9E9B-0005E54F96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4614863"/>
          <a:ext cx="723900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3" name="CS ChemDraw Drawing" r:id="rId7" imgW="2990880" imgH="628769" progId="ChemDraw.Document.4.5">
                  <p:embed/>
                </p:oleObj>
              </mc:Choice>
              <mc:Fallback>
                <p:oleObj name="CS ChemDraw Drawing" r:id="rId7" imgW="2990880" imgH="628769" progId="ChemDraw.Document.4.5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614863"/>
                        <a:ext cx="7239000" cy="168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8" name="矩形 48">
            <a:extLst>
              <a:ext uri="{FF2B5EF4-FFF2-40B4-BE49-F238E27FC236}">
                <a16:creationId xmlns:a16="http://schemas.microsoft.com/office/drawing/2014/main" id="{E7C700D3-1551-4B94-8864-950FCDCE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6096000"/>
            <a:ext cx="134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660066"/>
                </a:solidFill>
                <a:ea typeface="黑体" panose="02010609060101010101" pitchFamily="49" charset="-122"/>
              </a:rPr>
              <a:t>构象转换体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8F97DC-6C26-4B58-8A93-29216FCB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A285A-B5DC-49E9-8FAE-8E946B5DEAE4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FF5D9E-5AA7-4A3E-9F23-C5BDCE6C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96BACD69-630B-4521-9440-C646084CC3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8513" y="815975"/>
          <a:ext cx="1328737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7" r:id="rId3" imgW="559440" imgH="641160" progId="ChemDraw.Document.6.0">
                  <p:embed/>
                </p:oleObj>
              </mc:Choice>
              <mc:Fallback>
                <p:oleObj r:id="rId3" imgW="559440" imgH="64116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815975"/>
                        <a:ext cx="1328737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7" name="TextBox 2">
            <a:extLst>
              <a:ext uri="{FF2B5EF4-FFF2-40B4-BE49-F238E27FC236}">
                <a16:creationId xmlns:a16="http://schemas.microsoft.com/office/drawing/2014/main" id="{FD4D591B-55CC-4DB1-AAFC-6658B2915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2579688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/>
              <a:t>Axial bond</a:t>
            </a:r>
            <a:endParaRPr lang="zh-CN" altLang="en-US" b="1"/>
          </a:p>
        </p:txBody>
      </p:sp>
      <p:cxnSp>
        <p:nvCxnSpPr>
          <p:cNvPr id="62468" name="直接箭头连接符 4">
            <a:extLst>
              <a:ext uri="{FF2B5EF4-FFF2-40B4-BE49-F238E27FC236}">
                <a16:creationId xmlns:a16="http://schemas.microsoft.com/office/drawing/2014/main" id="{9585759A-2A7D-430E-A52E-FFC9C73ADE4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297907" y="1119981"/>
            <a:ext cx="9144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38100" dir="5400000" algn="ctr" rotWithShape="0">
              <a:srgbClr val="002041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69" name="Object 3">
            <a:extLst>
              <a:ext uri="{FF2B5EF4-FFF2-40B4-BE49-F238E27FC236}">
                <a16:creationId xmlns:a16="http://schemas.microsoft.com/office/drawing/2014/main" id="{6045EF26-CD07-43BB-B332-3EB35CE84E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1313" y="3505200"/>
          <a:ext cx="22018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8" r:id="rId5" imgW="925560" imgH="406440" progId="ChemDraw.Document.6.0">
                  <p:embed/>
                </p:oleObj>
              </mc:Choice>
              <mc:Fallback>
                <p:oleObj r:id="rId5" imgW="925560" imgH="40644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3505200"/>
                        <a:ext cx="22018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0" name="直接箭头连接符 8">
            <a:extLst>
              <a:ext uri="{FF2B5EF4-FFF2-40B4-BE49-F238E27FC236}">
                <a16:creationId xmlns:a16="http://schemas.microsoft.com/office/drawing/2014/main" id="{970A47AF-9229-40E1-AB56-BD39D27973D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221707" y="3504406"/>
            <a:ext cx="9144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38100" dir="5400000" algn="ctr" rotWithShape="0">
              <a:srgbClr val="002041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1" name="TextBox 9">
            <a:extLst>
              <a:ext uri="{FF2B5EF4-FFF2-40B4-BE49-F238E27FC236}">
                <a16:creationId xmlns:a16="http://schemas.microsoft.com/office/drawing/2014/main" id="{CC9F9F70-4594-4B31-8336-FA71D8046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313" y="4549775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/>
              <a:t>Equatorial bond</a:t>
            </a:r>
            <a:endParaRPr lang="zh-CN" altLang="en-US" b="1"/>
          </a:p>
        </p:txBody>
      </p:sp>
      <p:sp>
        <p:nvSpPr>
          <p:cNvPr id="62472" name="TextBox 10">
            <a:extLst>
              <a:ext uri="{FF2B5EF4-FFF2-40B4-BE49-F238E27FC236}">
                <a16:creationId xmlns:a16="http://schemas.microsoft.com/office/drawing/2014/main" id="{9F753DD6-107B-42D4-A2B3-F4D130EA1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5311775"/>
            <a:ext cx="3276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chemeClr val="accent1"/>
                </a:solidFill>
              </a:rPr>
              <a:t>Two types of C-H bonds in chair conformation</a:t>
            </a:r>
            <a:endParaRPr lang="zh-CN" altLang="en-US" sz="2000" b="1">
              <a:solidFill>
                <a:schemeClr val="accent1"/>
              </a:solidFill>
            </a:endParaRPr>
          </a:p>
        </p:txBody>
      </p:sp>
      <p:graphicFrame>
        <p:nvGraphicFramePr>
          <p:cNvPr id="62473" name="Object 4">
            <a:extLst>
              <a:ext uri="{FF2B5EF4-FFF2-40B4-BE49-F238E27FC236}">
                <a16:creationId xmlns:a16="http://schemas.microsoft.com/office/drawing/2014/main" id="{B7A15E48-DD8F-40E3-A18F-F0B085481F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5113" y="1196975"/>
          <a:ext cx="22320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9" r:id="rId7" imgW="939600" imgH="415440" progId="ChemDraw.Document.6.0">
                  <p:embed/>
                </p:oleObj>
              </mc:Choice>
              <mc:Fallback>
                <p:oleObj r:id="rId7" imgW="939600" imgH="4154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3" y="1196975"/>
                        <a:ext cx="2232025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5">
            <a:extLst>
              <a:ext uri="{FF2B5EF4-FFF2-40B4-BE49-F238E27FC236}">
                <a16:creationId xmlns:a16="http://schemas.microsoft.com/office/drawing/2014/main" id="{F2850187-531A-4FDD-AB4E-98419D7CA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501775"/>
          <a:ext cx="1371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0" r:id="rId9" imgW="958320" imgH="223920" progId="ChemDraw.Document.6.0">
                  <p:embed/>
                </p:oleObj>
              </mc:Choice>
              <mc:Fallback>
                <p:oleObj r:id="rId9" imgW="958320" imgH="2239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501775"/>
                        <a:ext cx="1371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6">
            <a:extLst>
              <a:ext uri="{FF2B5EF4-FFF2-40B4-BE49-F238E27FC236}">
                <a16:creationId xmlns:a16="http://schemas.microsoft.com/office/drawing/2014/main" id="{14B9D7BF-FEA1-4AB8-AC57-40850F07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3787775"/>
          <a:ext cx="1371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1" r:id="rId11" imgW="958320" imgH="223920" progId="ChemDraw.Document.6.0">
                  <p:embed/>
                </p:oleObj>
              </mc:Choice>
              <mc:Fallback>
                <p:oleObj r:id="rId11" imgW="958320" imgH="2239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3787775"/>
                        <a:ext cx="1371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7">
            <a:extLst>
              <a:ext uri="{FF2B5EF4-FFF2-40B4-BE49-F238E27FC236}">
                <a16:creationId xmlns:a16="http://schemas.microsoft.com/office/drawing/2014/main" id="{986A1AEF-AFF1-4ABD-A332-484B4006E5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5175" y="3178175"/>
          <a:ext cx="1328738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2" r:id="rId12" imgW="559440" imgH="641160" progId="ChemDraw.Document.6.0">
                  <p:embed/>
                </p:oleObj>
              </mc:Choice>
              <mc:Fallback>
                <p:oleObj r:id="rId12" imgW="559440" imgH="6411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175" y="3178175"/>
                        <a:ext cx="1328738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7" name="Text Box 13">
            <a:extLst>
              <a:ext uri="{FF2B5EF4-FFF2-40B4-BE49-F238E27FC236}">
                <a16:creationId xmlns:a16="http://schemas.microsoft.com/office/drawing/2014/main" id="{1A936A2D-3BD6-47A8-947B-CFB07015A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447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660066"/>
                </a:solidFill>
                <a:ea typeface="黑体" panose="02010609060101010101" pitchFamily="49" charset="-122"/>
              </a:rPr>
              <a:t>a </a:t>
            </a:r>
            <a:r>
              <a:rPr lang="zh-CN" altLang="en-US" sz="2400" b="1">
                <a:solidFill>
                  <a:srgbClr val="660066"/>
                </a:solidFill>
                <a:ea typeface="黑体" panose="02010609060101010101" pitchFamily="49" charset="-122"/>
              </a:rPr>
              <a:t>键</a:t>
            </a:r>
          </a:p>
        </p:txBody>
      </p:sp>
      <p:sp>
        <p:nvSpPr>
          <p:cNvPr id="62478" name="Text Box 14">
            <a:extLst>
              <a:ext uri="{FF2B5EF4-FFF2-40B4-BE49-F238E27FC236}">
                <a16:creationId xmlns:a16="http://schemas.microsoft.com/office/drawing/2014/main" id="{5BC8A027-96AB-49B3-AE74-62325050D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32766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660066"/>
                </a:solidFill>
                <a:ea typeface="黑体" panose="02010609060101010101" pitchFamily="49" charset="-122"/>
              </a:rPr>
              <a:t>e </a:t>
            </a:r>
            <a:r>
              <a:rPr lang="zh-CN" altLang="en-US" sz="2400" b="1">
                <a:solidFill>
                  <a:srgbClr val="660066"/>
                </a:solidFill>
                <a:ea typeface="黑体" panose="02010609060101010101" pitchFamily="49" charset="-122"/>
              </a:rPr>
              <a:t>键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020BBF-51E4-455D-A2C2-09A15EB9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AE47-378B-4DDF-BFCE-7B7F930CFC2A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822BFD-27E4-43A2-8F47-95D2ABB7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1">
            <a:extLst>
              <a:ext uri="{FF2B5EF4-FFF2-40B4-BE49-F238E27FC236}">
                <a16:creationId xmlns:a16="http://schemas.microsoft.com/office/drawing/2014/main" id="{F8E65E26-3326-4363-B769-73E6266B5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889000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accent1"/>
                </a:solidFill>
              </a:rPr>
              <a:t>Boat structure  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船式结构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B25482F-A027-4668-9664-71D1806D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3860800"/>
            <a:ext cx="24003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F47B425-69C7-40F3-B1DD-0C0065890748}"/>
              </a:ext>
            </a:extLst>
          </p:cNvPr>
          <p:cNvGrpSpPr>
            <a:grpSpLocks/>
          </p:cNvGrpSpPr>
          <p:nvPr/>
        </p:nvGrpSpPr>
        <p:grpSpPr bwMode="auto">
          <a:xfrm>
            <a:off x="920750" y="2184400"/>
            <a:ext cx="2743200" cy="2935288"/>
            <a:chOff x="920750" y="2184400"/>
            <a:chExt cx="2743200" cy="2935288"/>
          </a:xfrm>
        </p:grpSpPr>
        <p:grpSp>
          <p:nvGrpSpPr>
            <p:cNvPr id="63496" name="Group 3">
              <a:extLst>
                <a:ext uri="{FF2B5EF4-FFF2-40B4-BE49-F238E27FC236}">
                  <a16:creationId xmlns:a16="http://schemas.microsoft.com/office/drawing/2014/main" id="{2B67F5CB-D9CA-4C5B-81B8-1786222078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6975" y="2184400"/>
              <a:ext cx="2235200" cy="2159000"/>
              <a:chOff x="0" y="0"/>
              <a:chExt cx="1408" cy="1360"/>
            </a:xfrm>
          </p:grpSpPr>
          <p:graphicFrame>
            <p:nvGraphicFramePr>
              <p:cNvPr id="63505" name="Object 2">
                <a:extLst>
                  <a:ext uri="{FF2B5EF4-FFF2-40B4-BE49-F238E27FC236}">
                    <a16:creationId xmlns:a16="http://schemas.microsoft.com/office/drawing/2014/main" id="{D65047BF-4DC7-456F-8B56-F1EDE82763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191"/>
              <a:ext cx="1408" cy="11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654" r:id="rId4" imgW="942840" imgH="774000" progId="ChemDraw.Document.6.0">
                      <p:embed/>
                    </p:oleObj>
                  </mc:Choice>
                  <mc:Fallback>
                    <p:oleObj r:id="rId4" imgW="942840" imgH="774000" progId="ChemDraw.Document.6.0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1"/>
                            <a:ext cx="1408" cy="11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3506" name="直接箭头连接符 4">
                <a:extLst>
                  <a:ext uri="{FF2B5EF4-FFF2-40B4-BE49-F238E27FC236}">
                    <a16:creationId xmlns:a16="http://schemas.microsoft.com/office/drawing/2014/main" id="{3D6F6656-4757-4214-ADED-250A23E90F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79" y="240"/>
                <a:ext cx="432" cy="1"/>
              </a:xfrm>
              <a:prstGeom prst="straightConnector1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arrow" w="med" len="med"/>
                <a:tailEnd type="arrow" w="med" len="med"/>
              </a:ln>
              <a:effectLst>
                <a:outerShdw dist="38100" dir="5400000" algn="ctr" rotWithShape="0">
                  <a:srgbClr val="003148">
                    <a:alpha val="4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507" name="TextBox 6">
                <a:extLst>
                  <a:ext uri="{FF2B5EF4-FFF2-40B4-BE49-F238E27FC236}">
                    <a16:creationId xmlns:a16="http://schemas.microsoft.com/office/drawing/2014/main" id="{63563965-88A6-4C2E-BD7E-31DA8D7E83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36" y="0"/>
                <a:ext cx="73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>
                    <a:solidFill>
                      <a:schemeClr val="accent1"/>
                    </a:solidFill>
                  </a:rPr>
                  <a:t>183pm</a:t>
                </a:r>
                <a:endParaRPr lang="zh-CN" altLang="en-US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3497" name="Text Box 9">
              <a:extLst>
                <a:ext uri="{FF2B5EF4-FFF2-40B4-BE49-F238E27FC236}">
                  <a16:creationId xmlns:a16="http://schemas.microsoft.com/office/drawing/2014/main" id="{8ACF0B04-2C64-4E11-876B-EF8285670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750" y="4722813"/>
              <a:ext cx="2743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660066"/>
                  </a:solidFill>
                  <a:ea typeface="黑体" panose="02010609060101010101" pitchFamily="49" charset="-122"/>
                </a:rPr>
                <a:t>存在范氏力</a:t>
              </a:r>
            </a:p>
          </p:txBody>
        </p:sp>
        <p:sp>
          <p:nvSpPr>
            <p:cNvPr id="63498" name="Text Box 10">
              <a:extLst>
                <a:ext uri="{FF2B5EF4-FFF2-40B4-BE49-F238E27FC236}">
                  <a16:creationId xmlns:a16="http://schemas.microsoft.com/office/drawing/2014/main" id="{4DFA9E94-1EAA-40EC-9380-5FC6F00B4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575" y="2717800"/>
              <a:ext cx="381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b="1"/>
            </a:p>
          </p:txBody>
        </p:sp>
        <p:sp>
          <p:nvSpPr>
            <p:cNvPr id="63499" name="Text Box 11">
              <a:extLst>
                <a:ext uri="{FF2B5EF4-FFF2-40B4-BE49-F238E27FC236}">
                  <a16:creationId xmlns:a16="http://schemas.microsoft.com/office/drawing/2014/main" id="{29C4C1F3-A7A6-4ADA-9BAB-F69C47830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375" y="294640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3500" name="Text Box 12">
              <a:extLst>
                <a:ext uri="{FF2B5EF4-FFF2-40B4-BE49-F238E27FC236}">
                  <a16:creationId xmlns:a16="http://schemas.microsoft.com/office/drawing/2014/main" id="{75090E97-5F51-4EF5-B2E2-274E89A75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375" y="36766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63501" name="Text Box 13">
              <a:extLst>
                <a:ext uri="{FF2B5EF4-FFF2-40B4-BE49-F238E27FC236}">
                  <a16:creationId xmlns:a16="http://schemas.microsoft.com/office/drawing/2014/main" id="{CCD16E82-EC53-4F77-B680-6A5CD1B79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5575" y="370840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3502" name="Text Box 14">
              <a:extLst>
                <a:ext uri="{FF2B5EF4-FFF2-40B4-BE49-F238E27FC236}">
                  <a16:creationId xmlns:a16="http://schemas.microsoft.com/office/drawing/2014/main" id="{2DF54B3E-4CA2-43EC-B887-73A9A9C6F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5575" y="29908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63503" name="Text Box 15">
              <a:extLst>
                <a:ext uri="{FF2B5EF4-FFF2-40B4-BE49-F238E27FC236}">
                  <a16:creationId xmlns:a16="http://schemas.microsoft.com/office/drawing/2014/main" id="{EC25037E-443C-4EBC-9DAD-ECDA56726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5175" y="34480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63504" name="Text Box 16">
              <a:extLst>
                <a:ext uri="{FF2B5EF4-FFF2-40B4-BE49-F238E27FC236}">
                  <a16:creationId xmlns:a16="http://schemas.microsoft.com/office/drawing/2014/main" id="{3405AA50-BD2E-4B13-8DEB-419C98C91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975" y="34480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6</a:t>
              </a:r>
            </a:p>
          </p:txBody>
        </p:sp>
      </p:grpSp>
      <p:graphicFrame>
        <p:nvGraphicFramePr>
          <p:cNvPr id="17" name="Object 17">
            <a:extLst>
              <a:ext uri="{FF2B5EF4-FFF2-40B4-BE49-F238E27FC236}">
                <a16:creationId xmlns:a16="http://schemas.microsoft.com/office/drawing/2014/main" id="{0E78C8BC-9651-4ABC-A258-4FC3F3041B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4575" y="1041400"/>
          <a:ext cx="321151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5" r:id="rId6" imgW="3212592" imgH="2113788" progId="ChemDraw.Document.6.0">
                  <p:embed/>
                </p:oleObj>
              </mc:Choice>
              <mc:Fallback>
                <p:oleObj r:id="rId6" imgW="3212592" imgH="211378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75" y="1041400"/>
                        <a:ext cx="321151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8">
            <a:extLst>
              <a:ext uri="{FF2B5EF4-FFF2-40B4-BE49-F238E27FC236}">
                <a16:creationId xmlns:a16="http://schemas.microsoft.com/office/drawing/2014/main" id="{8893DCAC-2034-409A-9EC2-CC132171A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3341688"/>
            <a:ext cx="3581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660066"/>
                </a:solidFill>
                <a:ea typeface="黑体" panose="02010609060101010101" pitchFamily="49" charset="-122"/>
              </a:rPr>
              <a:t>全重叠式，存在扭转张力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7A47EACD-0382-46D5-9A35-75FD1079B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5765800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2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3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5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6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碳处于同一平面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9DBCAB-A86C-403D-9E2D-F44D27CD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66E6-94FA-4D80-9C24-1A6803C03659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D63CC3-7AFD-4069-84C1-ECE4048C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/>
      <p:bldP spid="18" grpId="0" autoUpdateAnimBg="0"/>
      <p:bldP spid="19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>
            <a:extLst>
              <a:ext uri="{FF2B5EF4-FFF2-40B4-BE49-F238E27FC236}">
                <a16:creationId xmlns:a16="http://schemas.microsoft.com/office/drawing/2014/main" id="{C7E68597-B238-4FB2-AA2E-59080FA60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77724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一元取代环己烷：</a:t>
            </a:r>
            <a:endParaRPr lang="en-US" altLang="zh-CN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、一取代时，取代基趋向于处于</a:t>
            </a: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键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、若有多个取代基，在</a:t>
            </a:r>
            <a:r>
              <a:rPr lang="zh-CN" altLang="en-US" sz="2000" b="1" dirty="0">
                <a:solidFill>
                  <a:srgbClr val="FF0000"/>
                </a:solidFill>
                <a:ea typeface="黑体" panose="02010609060101010101" pitchFamily="49" charset="-122"/>
              </a:rPr>
              <a:t>满足顺反构型关系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的前提下，则越多取代基处于</a:t>
            </a: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键时越稳定。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、若环上有不同取代基，在</a:t>
            </a:r>
            <a:r>
              <a:rPr lang="zh-CN" altLang="en-US" sz="2000" b="1" dirty="0">
                <a:solidFill>
                  <a:srgbClr val="FF0000"/>
                </a:solidFill>
                <a:ea typeface="黑体" panose="02010609060101010101" pitchFamily="49" charset="-122"/>
              </a:rPr>
              <a:t>满足顺反构型关系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的前提下，则大基团处于</a:t>
            </a: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键时较稳定。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5C3E-EE83-45EA-A9B8-62C58D2EB10E}"/>
              </a:ext>
            </a:extLst>
          </p:cNvPr>
          <p:cNvSpPr txBox="1"/>
          <p:nvPr/>
        </p:nvSpPr>
        <p:spPr>
          <a:xfrm>
            <a:off x="2895600" y="5486400"/>
            <a:ext cx="3733800" cy="1062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kern="0" dirty="0"/>
              <a:t>构象转换体</a:t>
            </a:r>
          </a:p>
          <a:p>
            <a:pPr>
              <a:defRPr/>
            </a:pPr>
            <a:r>
              <a:rPr lang="zh-CN" altLang="en-US" sz="1400" kern="0" dirty="0"/>
              <a:t>               </a:t>
            </a:r>
            <a:r>
              <a:rPr lang="zh-CN" altLang="en-US" b="1" kern="0" dirty="0">
                <a:latin typeface="Times New Roman" pitchFamily="18" charset="0"/>
              </a:rPr>
              <a:t>能量差 </a:t>
            </a:r>
            <a:r>
              <a:rPr lang="en-US" altLang="zh-CN" b="1" kern="0" dirty="0">
                <a:latin typeface="Times New Roman" pitchFamily="18" charset="0"/>
              </a:rPr>
              <a:t>= 7.6 kJ / </a:t>
            </a:r>
            <a:r>
              <a:rPr lang="en-US" altLang="zh-CN" b="1" kern="0" dirty="0" err="1">
                <a:latin typeface="Times New Roman" pitchFamily="18" charset="0"/>
              </a:rPr>
              <a:t>mol</a:t>
            </a:r>
            <a:endParaRPr lang="en-US" altLang="zh-CN" b="1" kern="0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Times New Roman" pitchFamily="18" charset="0"/>
              </a:rPr>
              <a:t>取代基处于</a:t>
            </a:r>
            <a:r>
              <a:rPr lang="en-US" altLang="zh-CN" b="1" i="1" kern="0" dirty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zh-CN" b="1" kern="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zh-CN" altLang="en-US" b="1" kern="0" dirty="0">
                <a:solidFill>
                  <a:srgbClr val="FF0000"/>
                </a:solidFill>
                <a:latin typeface="Times New Roman" pitchFamily="18" charset="0"/>
              </a:rPr>
              <a:t>键的构象是优势构象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887634-D232-42F7-AF6E-C8F3D4BA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4291-7DFB-47AB-9C84-0CE472396CD4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AB61A1-F8C5-421F-A716-D23AFDA0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75</a:t>
            </a:fld>
            <a:endParaRPr lang="zh-CN" alt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42EFD32E-181B-4690-9323-314272C5C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326576"/>
              </p:ext>
            </p:extLst>
          </p:nvPr>
        </p:nvGraphicFramePr>
        <p:xfrm>
          <a:off x="701675" y="3538476"/>
          <a:ext cx="77724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CS ChemDraw Drawing" r:id="rId3" imgW="3090642" imgH="890537" progId="ChemDraw.Document.4.5">
                  <p:embed/>
                </p:oleObj>
              </mc:Choice>
              <mc:Fallback>
                <p:oleObj name="CS ChemDraw Drawing" r:id="rId3" imgW="3090642" imgH="890537" progId="ChemDraw.Document.4.5">
                  <p:embed/>
                  <p:pic>
                    <p:nvPicPr>
                      <p:cNvPr id="25607" name="Object 5">
                        <a:extLst>
                          <a:ext uri="{FF2B5EF4-FFF2-40B4-BE49-F238E27FC236}">
                            <a16:creationId xmlns:a16="http://schemas.microsoft.com/office/drawing/2014/main" id="{DA872B2B-CB93-448D-AC72-D0D3F8DC45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3538476"/>
                        <a:ext cx="77724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1">
            <a:extLst>
              <a:ext uri="{FF2B5EF4-FFF2-40B4-BE49-F238E27FC236}">
                <a16:creationId xmlns:a16="http://schemas.microsoft.com/office/drawing/2014/main" id="{F8DE004E-7EAA-42B0-A647-59291FE46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98438"/>
            <a:ext cx="26670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二元取代环己烷：</a:t>
            </a:r>
            <a:endParaRPr lang="en-US" altLang="zh-CN" sz="2000" b="1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65539" name="TextBox 2">
            <a:extLst>
              <a:ext uri="{FF2B5EF4-FFF2-40B4-BE49-F238E27FC236}">
                <a16:creationId xmlns:a16="http://schemas.microsoft.com/office/drawing/2014/main" id="{F0E65560-EF86-4288-9A14-D11B4932D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85800"/>
            <a:ext cx="7467600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在满足空间构型的前提下，令尽可能多的取代基处于</a:t>
            </a:r>
            <a:r>
              <a:rPr lang="en-US" altLang="zh-CN" sz="2000" b="1">
                <a:solidFill>
                  <a:schemeClr val="accent1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键。</a:t>
            </a:r>
          </a:p>
          <a:p>
            <a:pPr eaLnBrk="1" hangingPunct="1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优先满足大基团处于</a:t>
            </a:r>
            <a:r>
              <a:rPr lang="en-US" altLang="zh-CN" sz="2000" b="1">
                <a:solidFill>
                  <a:schemeClr val="accent1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键。</a:t>
            </a:r>
          </a:p>
        </p:txBody>
      </p:sp>
      <p:sp>
        <p:nvSpPr>
          <p:cNvPr id="65540" name="TextBox 3">
            <a:extLst>
              <a:ext uri="{FF2B5EF4-FFF2-40B4-BE49-F238E27FC236}">
                <a16:creationId xmlns:a16="http://schemas.microsoft.com/office/drawing/2014/main" id="{9E6BA325-1934-4EAF-A0BB-EDDD9A256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524000"/>
            <a:ext cx="7391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000" b="1">
                <a:solidFill>
                  <a:srgbClr val="7E9632"/>
                </a:solidFill>
              </a:rPr>
              <a:t>-F, -CN &lt; -Cl, -Br, -I &lt; -OCH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&lt; -OH &lt; -COOH &lt; -NH</a:t>
            </a:r>
            <a:r>
              <a:rPr lang="en-US" altLang="zh-CN" sz="2000" b="1" baseline="-25000">
                <a:solidFill>
                  <a:srgbClr val="7E9632"/>
                </a:solidFill>
              </a:rPr>
              <a:t>2</a:t>
            </a:r>
            <a:r>
              <a:rPr lang="en-US" altLang="zh-CN" sz="2000" b="1">
                <a:solidFill>
                  <a:srgbClr val="7E9632"/>
                </a:solidFill>
              </a:rPr>
              <a:t> &lt; -CH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&lt;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 b="1">
                <a:solidFill>
                  <a:srgbClr val="7E9632"/>
                </a:solidFill>
              </a:rPr>
              <a:t>-CH</a:t>
            </a:r>
            <a:r>
              <a:rPr lang="en-US" altLang="zh-CN" sz="2000" b="1" baseline="-25000">
                <a:solidFill>
                  <a:srgbClr val="7E9632"/>
                </a:solidFill>
              </a:rPr>
              <a:t>2</a:t>
            </a:r>
            <a:r>
              <a:rPr lang="en-US" altLang="zh-CN" sz="2000" b="1">
                <a:solidFill>
                  <a:srgbClr val="7E9632"/>
                </a:solidFill>
              </a:rPr>
              <a:t>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&lt; -CH(CH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)</a:t>
            </a:r>
            <a:r>
              <a:rPr lang="en-US" altLang="zh-CN" sz="2000" b="1" baseline="-25000">
                <a:solidFill>
                  <a:srgbClr val="7E9632"/>
                </a:solidFill>
              </a:rPr>
              <a:t>2</a:t>
            </a:r>
            <a:r>
              <a:rPr lang="en-US" altLang="zh-CN" sz="2000" b="1">
                <a:solidFill>
                  <a:srgbClr val="7E9632"/>
                </a:solidFill>
              </a:rPr>
              <a:t> &lt; -C</a:t>
            </a:r>
            <a:r>
              <a:rPr lang="en-US" altLang="zh-CN" sz="2000" b="1" baseline="-25000">
                <a:solidFill>
                  <a:srgbClr val="7E9632"/>
                </a:solidFill>
              </a:rPr>
              <a:t>6</a:t>
            </a:r>
            <a:r>
              <a:rPr lang="en-US" altLang="zh-CN" sz="2000" b="1">
                <a:solidFill>
                  <a:srgbClr val="7E9632"/>
                </a:solidFill>
              </a:rPr>
              <a:t>H</a:t>
            </a:r>
            <a:r>
              <a:rPr lang="en-US" altLang="zh-CN" sz="2000" b="1" baseline="-25000">
                <a:solidFill>
                  <a:srgbClr val="7E9632"/>
                </a:solidFill>
              </a:rPr>
              <a:t>5</a:t>
            </a:r>
            <a:r>
              <a:rPr lang="en-US" altLang="zh-CN" sz="2000" b="1">
                <a:solidFill>
                  <a:srgbClr val="7E9632"/>
                </a:solidFill>
              </a:rPr>
              <a:t> &lt; -C(CH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)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</a:t>
            </a:r>
            <a:endParaRPr lang="zh-CN" altLang="en-US" sz="2000" b="1">
              <a:solidFill>
                <a:srgbClr val="7E9632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2802047-7D28-499F-9EDC-D6ABCF2C0F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2225" y="2590800"/>
          <a:ext cx="6559550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5" name="CS ChemDraw Drawing" r:id="rId3" imgW="4143357" imgH="2485899" progId="ChemDraw.Document.4.5">
                  <p:embed/>
                </p:oleObj>
              </mc:Choice>
              <mc:Fallback>
                <p:oleObj name="CS ChemDraw Drawing" r:id="rId3" imgW="4143357" imgH="2485899" progId="ChemDraw.Document.4.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2590800"/>
                        <a:ext cx="6559550" cy="398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3203B2-EE62-49E8-8026-242FF42B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0124D-25B8-4C19-B689-60F113BF877D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ED8A24-FF14-41B7-98D5-B49BB5EF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88C8ACF-DA1F-4628-9396-25690B0D5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Times New Roman" panose="02020603050405020304" pitchFamily="18" charset="0"/>
              </a:rPr>
              <a:t>其它环</a:t>
            </a:r>
            <a:r>
              <a:rPr lang="zh-CN" altLang="en-US" sz="4000" b="1" dirty="0"/>
              <a:t>的构象</a:t>
            </a:r>
          </a:p>
        </p:txBody>
      </p:sp>
      <p:graphicFrame>
        <p:nvGraphicFramePr>
          <p:cNvPr id="33795" name="Object 3">
            <a:extLst>
              <a:ext uri="{FF2B5EF4-FFF2-40B4-BE49-F238E27FC236}">
                <a16:creationId xmlns:a16="http://schemas.microsoft.com/office/drawing/2014/main" id="{D7E7155F-A8BA-4C2D-B573-FA0A9EB8E657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746125" y="1358900"/>
          <a:ext cx="7772400" cy="413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4" name="CS ChemDraw Drawing" r:id="rId3" imgW="3166943" imgH="1685773" progId="ChemDraw.Document.4.5">
                  <p:embed/>
                </p:oleObj>
              </mc:Choice>
              <mc:Fallback>
                <p:oleObj name="CS ChemDraw Drawing" r:id="rId3" imgW="3166943" imgH="1685773" progId="ChemDraw.Document.4.5">
                  <p:embed/>
                  <p:pic>
                    <p:nvPicPr>
                      <p:cNvPr id="33795" name="Object 3">
                        <a:extLst>
                          <a:ext uri="{FF2B5EF4-FFF2-40B4-BE49-F238E27FC236}">
                            <a16:creationId xmlns:a16="http://schemas.microsoft.com/office/drawing/2014/main" id="{D7E7155F-A8BA-4C2D-B573-FA0A9EB8E6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1358900"/>
                        <a:ext cx="7772400" cy="413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日期占位符 1">
            <a:extLst>
              <a:ext uri="{FF2B5EF4-FFF2-40B4-BE49-F238E27FC236}">
                <a16:creationId xmlns:a16="http://schemas.microsoft.com/office/drawing/2014/main" id="{DFE454A7-DCEE-4521-B284-E50AB0CFA35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24260E2-CE79-42E6-B83B-CEC6FF3E2493}" type="datetime11">
              <a:rPr lang="zh-CN" altLang="en-US"/>
              <a:pPr/>
              <a:t>19:04:13</a:t>
            </a:fld>
            <a:endParaRPr lang="en-US" altLang="zh-CN"/>
          </a:p>
        </p:txBody>
      </p:sp>
      <p:sp>
        <p:nvSpPr>
          <p:cNvPr id="29701" name="灯片编号占位符 2">
            <a:extLst>
              <a:ext uri="{FF2B5EF4-FFF2-40B4-BE49-F238E27FC236}">
                <a16:creationId xmlns:a16="http://schemas.microsoft.com/office/drawing/2014/main" id="{345E17F7-5DB7-4AE9-BDFD-727E7D15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FFC043D-40C0-4ED5-80FD-22AD237D060D}" type="slidenum">
              <a:rPr lang="en-US" altLang="zh-CN"/>
              <a:pPr/>
              <a:t>77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46B123A8-3291-402A-99CB-EF0A8512E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1295400"/>
          <a:ext cx="4419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3" name="CS ChemDraw Drawing" r:id="rId3" imgW="2009781" imgH="1133645" progId="ChemDraw.Document.4.5">
                  <p:embed/>
                </p:oleObj>
              </mc:Choice>
              <mc:Fallback>
                <p:oleObj name="CS ChemDraw Drawing" r:id="rId3" imgW="2009781" imgH="1133645" progId="ChemDraw.Document.4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95400"/>
                        <a:ext cx="4419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矩形 8">
            <a:extLst>
              <a:ext uri="{FF2B5EF4-FFF2-40B4-BE49-F238E27FC236}">
                <a16:creationId xmlns:a16="http://schemas.microsoft.com/office/drawing/2014/main" id="{473B7C6E-D050-43B8-8CB8-4FB073844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33400"/>
            <a:ext cx="428783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500" b="1">
                <a:solidFill>
                  <a:schemeClr val="tx2"/>
                </a:solidFill>
              </a:rPr>
              <a:t>2.2.5 Decalin —</a:t>
            </a:r>
            <a:r>
              <a:rPr lang="zh-CN" altLang="en-US" sz="2500" b="1">
                <a:solidFill>
                  <a:schemeClr val="tx2"/>
                </a:solidFill>
              </a:rPr>
              <a:t>十氢化萘</a:t>
            </a:r>
            <a:endParaRPr lang="zh-CN" altLang="en-US" sz="25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CDE345-2CF9-451C-98E5-4B527EBCF66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114800"/>
            <a:ext cx="7696200" cy="2286000"/>
            <a:chOff x="762000" y="4114800"/>
            <a:chExt cx="7696200" cy="2286000"/>
          </a:xfrm>
        </p:grpSpPr>
        <p:pic>
          <p:nvPicPr>
            <p:cNvPr id="66565" name="Picture 2">
              <a:extLst>
                <a:ext uri="{FF2B5EF4-FFF2-40B4-BE49-F238E27FC236}">
                  <a16:creationId xmlns:a16="http://schemas.microsoft.com/office/drawing/2014/main" id="{4AF5AEC7-0097-47D9-9931-142F79FC2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4325938"/>
              <a:ext cx="2819400" cy="192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6566" name="Object 3">
              <a:extLst>
                <a:ext uri="{FF2B5EF4-FFF2-40B4-BE49-F238E27FC236}">
                  <a16:creationId xmlns:a16="http://schemas.microsoft.com/office/drawing/2014/main" id="{CF314D9A-3ACB-4FBB-ACF4-4161ED67B2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3000" y="4630738"/>
            <a:ext cx="1352550" cy="1365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64" r:id="rId6" imgW="774000" imgH="772560" progId="ChemDraw.Document.6.0">
                    <p:embed/>
                  </p:oleObj>
                </mc:Choice>
                <mc:Fallback>
                  <p:oleObj r:id="rId6" imgW="774000" imgH="772560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4630738"/>
                          <a:ext cx="1352550" cy="1365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7" name="Object 4">
              <a:extLst>
                <a:ext uri="{FF2B5EF4-FFF2-40B4-BE49-F238E27FC236}">
                  <a16:creationId xmlns:a16="http://schemas.microsoft.com/office/drawing/2014/main" id="{29A1C20A-ADC2-4F79-92A6-E8C2D5C472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4200" y="5164138"/>
            <a:ext cx="167640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65" r:id="rId8" imgW="960120" imgH="227160" progId="ChemDraw.Document.6.0">
                    <p:embed/>
                  </p:oleObj>
                </mc:Choice>
                <mc:Fallback>
                  <p:oleObj r:id="rId8" imgW="960120" imgH="22716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200" y="5164138"/>
                          <a:ext cx="1676400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68" name="圆角矩形 8">
              <a:extLst>
                <a:ext uri="{FF2B5EF4-FFF2-40B4-BE49-F238E27FC236}">
                  <a16:creationId xmlns:a16="http://schemas.microsoft.com/office/drawing/2014/main" id="{DC537EED-43DE-4B99-A8BA-4D595A830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4114800"/>
              <a:ext cx="7696200" cy="2286000"/>
            </a:xfrm>
            <a:prstGeom prst="roundRect">
              <a:avLst>
                <a:gd name="adj" fmla="val 8551"/>
              </a:avLst>
            </a:prstGeom>
            <a:solidFill>
              <a:srgbClr val="DBE7B6">
                <a:alpha val="14902"/>
              </a:srgbClr>
            </a:solidFill>
            <a:ln w="41275">
              <a:solidFill>
                <a:srgbClr val="0073A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Constantia" panose="02030602050306030303" pitchFamily="18" charset="0"/>
              </a:endParaRPr>
            </a:p>
          </p:txBody>
        </p:sp>
        <p:sp>
          <p:nvSpPr>
            <p:cNvPr id="66569" name="TextBox 9">
              <a:extLst>
                <a:ext uri="{FF2B5EF4-FFF2-40B4-BE49-F238E27FC236}">
                  <a16:creationId xmlns:a16="http://schemas.microsoft.com/office/drawing/2014/main" id="{29890AC4-766F-4E5B-A68E-E6DF41191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2590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8.7kJ/mol more stable</a:t>
              </a:r>
              <a:endParaRPr lang="zh-CN" altLang="en-US" b="1">
                <a:solidFill>
                  <a:schemeClr val="accent1"/>
                </a:solidFill>
              </a:endParaRPr>
            </a:p>
          </p:txBody>
        </p:sp>
        <p:graphicFrame>
          <p:nvGraphicFramePr>
            <p:cNvPr id="66570" name="对象 10">
              <a:extLst>
                <a:ext uri="{FF2B5EF4-FFF2-40B4-BE49-F238E27FC236}">
                  <a16:creationId xmlns:a16="http://schemas.microsoft.com/office/drawing/2014/main" id="{5744C9EC-75B9-4161-9F3C-F6A41C8CAD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14588" y="4337050"/>
            <a:ext cx="2847975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66" name="CS ChemDraw Drawing" r:id="rId10" imgW="1467018" imgH="104865" progId="ChemDraw.Document.4.5">
                    <p:embed/>
                  </p:oleObj>
                </mc:Choice>
                <mc:Fallback>
                  <p:oleObj name="CS ChemDraw Drawing" r:id="rId10" imgW="1467018" imgH="104865" progId="ChemDraw.Document.4.5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4588" y="4337050"/>
                          <a:ext cx="2847975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4AA7AD-9A09-4F38-B744-9B1391A4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FDCD6-74AA-4F4E-8DB6-103D6E1AFBB2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DAC3B4-058B-4B1E-89DB-E64EFE95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A21949C-2B7F-4FAB-887B-E3A93CA6F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十氢萘的构象</a:t>
            </a:r>
          </a:p>
        </p:txBody>
      </p:sp>
      <p:graphicFrame>
        <p:nvGraphicFramePr>
          <p:cNvPr id="34819" name="Object 3">
            <a:extLst>
              <a:ext uri="{FF2B5EF4-FFF2-40B4-BE49-F238E27FC236}">
                <a16:creationId xmlns:a16="http://schemas.microsoft.com/office/drawing/2014/main" id="{8CE58E6A-67D1-4C8C-92BE-017A364945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" y="1377950"/>
          <a:ext cx="4495800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6" name="Document" r:id="rId3" imgW="2695575" imgH="981075" progId="ChemWindow.Document">
                  <p:embed/>
                </p:oleObj>
              </mc:Choice>
              <mc:Fallback>
                <p:oleObj name="Document" r:id="rId3" imgW="2695575" imgH="981075" progId="ChemWindow.Document">
                  <p:embed/>
                  <p:pic>
                    <p:nvPicPr>
                      <p:cNvPr id="34819" name="Object 3">
                        <a:extLst>
                          <a:ext uri="{FF2B5EF4-FFF2-40B4-BE49-F238E27FC236}">
                            <a16:creationId xmlns:a16="http://schemas.microsoft.com/office/drawing/2014/main" id="{8CE58E6A-67D1-4C8C-92BE-017A364945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377950"/>
                        <a:ext cx="4495800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>
            <a:extLst>
              <a:ext uri="{FF2B5EF4-FFF2-40B4-BE49-F238E27FC236}">
                <a16:creationId xmlns:a16="http://schemas.microsoft.com/office/drawing/2014/main" id="{96E9938B-4716-4C3B-8776-80DE428AAB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1196975"/>
          <a:ext cx="3429000" cy="203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7" name="Document" r:id="rId5" imgW="1962150" imgH="1162050" progId="ChemWindow.Document">
                  <p:embed/>
                </p:oleObj>
              </mc:Choice>
              <mc:Fallback>
                <p:oleObj name="Document" r:id="rId5" imgW="1962150" imgH="1162050" progId="ChemWindow.Document">
                  <p:embed/>
                  <p:pic>
                    <p:nvPicPr>
                      <p:cNvPr id="34820" name="Object 4">
                        <a:extLst>
                          <a:ext uri="{FF2B5EF4-FFF2-40B4-BE49-F238E27FC236}">
                            <a16:creationId xmlns:a16="http://schemas.microsoft.com/office/drawing/2014/main" id="{96E9938B-4716-4C3B-8776-80DE428AAB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196975"/>
                        <a:ext cx="3429000" cy="203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>
            <a:extLst>
              <a:ext uri="{FF2B5EF4-FFF2-40B4-BE49-F238E27FC236}">
                <a16:creationId xmlns:a16="http://schemas.microsoft.com/office/drawing/2014/main" id="{D38AF8BA-CA03-4698-9D6B-A580112B6E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465513"/>
          <a:ext cx="441960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8" name="Document" r:id="rId7" imgW="2676525" imgH="981075" progId="ChemWindow.Document">
                  <p:embed/>
                </p:oleObj>
              </mc:Choice>
              <mc:Fallback>
                <p:oleObj name="Document" r:id="rId7" imgW="2676525" imgH="981075" progId="ChemWindow.Document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D38AF8BA-CA03-4698-9D6B-A580112B6E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465513"/>
                        <a:ext cx="441960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>
            <a:extLst>
              <a:ext uri="{FF2B5EF4-FFF2-40B4-BE49-F238E27FC236}">
                <a16:creationId xmlns:a16="http://schemas.microsoft.com/office/drawing/2014/main" id="{F4B45310-A96A-40CE-AB76-E5144263F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3284538"/>
          <a:ext cx="3733800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9" name="Document" r:id="rId9" imgW="2133600" imgH="1285875" progId="ChemWindow.Document">
                  <p:embed/>
                </p:oleObj>
              </mc:Choice>
              <mc:Fallback>
                <p:oleObj name="Document" r:id="rId9" imgW="2133600" imgH="1285875" progId="ChemWindow.Document">
                  <p:embed/>
                  <p:pic>
                    <p:nvPicPr>
                      <p:cNvPr id="34822" name="Object 6">
                        <a:extLst>
                          <a:ext uri="{FF2B5EF4-FFF2-40B4-BE49-F238E27FC236}">
                            <a16:creationId xmlns:a16="http://schemas.microsoft.com/office/drawing/2014/main" id="{F4B45310-A96A-40CE-AB76-E5144263F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284538"/>
                        <a:ext cx="3733800" cy="225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日期占位符 1">
            <a:extLst>
              <a:ext uri="{FF2B5EF4-FFF2-40B4-BE49-F238E27FC236}">
                <a16:creationId xmlns:a16="http://schemas.microsoft.com/office/drawing/2014/main" id="{8C4A6678-D867-4445-991C-DBB50E44DAB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C3142D-3682-4F53-BD27-0933D7E23607}" type="datetime11">
              <a:rPr lang="zh-CN" altLang="en-US"/>
              <a:pPr/>
              <a:t>19:04:13</a:t>
            </a:fld>
            <a:endParaRPr lang="en-US" altLang="zh-CN"/>
          </a:p>
        </p:txBody>
      </p:sp>
      <p:sp>
        <p:nvSpPr>
          <p:cNvPr id="30728" name="灯片编号占位符 2">
            <a:extLst>
              <a:ext uri="{FF2B5EF4-FFF2-40B4-BE49-F238E27FC236}">
                <a16:creationId xmlns:a16="http://schemas.microsoft.com/office/drawing/2014/main" id="{2B9C813F-712A-42C0-A2C3-31E92040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7BA6D85-CF16-4B75-95E6-28F10369B0DD}" type="slidenum">
              <a:rPr lang="en-US" altLang="zh-CN"/>
              <a:pPr/>
              <a:t>79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68B18A-171E-48A0-A0D6-AD765F131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1" y="357417"/>
            <a:ext cx="8163177" cy="6143165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4B9238-A2C3-4542-A873-6B78024B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F31E-65A5-442B-AE38-C5060907D3B0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73B3D8-9499-4B12-9F4E-300E7013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TextBox 1">
            <a:extLst>
              <a:ext uri="{FF2B5EF4-FFF2-40B4-BE49-F238E27FC236}">
                <a16:creationId xmlns:a16="http://schemas.microsoft.com/office/drawing/2014/main" id="{E43FD541-D1BA-4757-AA9A-2D6FF34FEE1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2481263"/>
            <a:ext cx="574992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355400-B061-49D4-A5A7-DA6C4CF3A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5C1E-36BE-4AA6-9885-0965E8F48F0E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82191C-B51C-4821-9D1F-3DFC2E5A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D6CC0A3-20B5-4A83-8628-FAD0DB7E32A1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004888"/>
            <a:ext cx="7924800" cy="5167312"/>
            <a:chOff x="609600" y="1004888"/>
            <a:chExt cx="7924800" cy="5167312"/>
          </a:xfrm>
        </p:grpSpPr>
        <p:sp>
          <p:nvSpPr>
            <p:cNvPr id="2" name="Text Box 2">
              <a:extLst>
                <a:ext uri="{FF2B5EF4-FFF2-40B4-BE49-F238E27FC236}">
                  <a16:creationId xmlns:a16="http://schemas.microsoft.com/office/drawing/2014/main" id="{4D0A920D-8961-4B1A-8D75-0586D3A43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1004888"/>
              <a:ext cx="79248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3200" b="1" dirty="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Step I:  parent name   </a:t>
              </a:r>
              <a:r>
                <a:rPr lang="zh-CN" altLang="en-US" sz="28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找母体</a:t>
              </a:r>
            </a:p>
          </p:txBody>
        </p:sp>
        <p:grpSp>
          <p:nvGrpSpPr>
            <p:cNvPr id="12297" name="组合 3">
              <a:extLst>
                <a:ext uri="{FF2B5EF4-FFF2-40B4-BE49-F238E27FC236}">
                  <a16:creationId xmlns:a16="http://schemas.microsoft.com/office/drawing/2014/main" id="{AFEDE551-9B8E-4CF5-8EE0-E67E0034E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800" y="1843088"/>
              <a:ext cx="7848600" cy="4329112"/>
              <a:chOff x="685800" y="1843088"/>
              <a:chExt cx="7848600" cy="4329112"/>
            </a:xfrm>
          </p:grpSpPr>
          <p:sp>
            <p:nvSpPr>
              <p:cNvPr id="12298" name="Text Box 3">
                <a:extLst>
                  <a:ext uri="{FF2B5EF4-FFF2-40B4-BE49-F238E27FC236}">
                    <a16:creationId xmlns:a16="http://schemas.microsoft.com/office/drawing/2014/main" id="{78D438F5-4D12-4FDE-9320-98300C5B9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843088"/>
                <a:ext cx="78486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A.</a:t>
                </a:r>
                <a:r>
                  <a:rPr lang="en-US" altLang="zh-CN" sz="20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  </a:t>
                </a:r>
                <a:r>
                  <a:rPr lang="zh-CN" altLang="en-US" sz="24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母体是哪一类化合物？</a:t>
                </a: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         “母体官能团”</a:t>
                </a:r>
              </a:p>
            </p:txBody>
          </p:sp>
          <p:graphicFrame>
            <p:nvGraphicFramePr>
              <p:cNvPr id="12299" name="Object 4">
                <a:extLst>
                  <a:ext uri="{FF2B5EF4-FFF2-40B4-BE49-F238E27FC236}">
                    <a16:creationId xmlns:a16="http://schemas.microsoft.com/office/drawing/2014/main" id="{ED5E0F0B-520A-4CA6-B3F7-3B410827F7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000" y="2757488"/>
              <a:ext cx="4953000" cy="4365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27" r:id="rId4" imgW="2016760" imgH="177800" progId="ChemDraw.Document.6.0">
                      <p:embed/>
                    </p:oleObj>
                  </mc:Choice>
                  <mc:Fallback>
                    <p:oleObj r:id="rId4" imgW="2016760" imgH="177800" progId="ChemDraw.Document.6.0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9000" y="2757488"/>
                            <a:ext cx="4953000" cy="4365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0" name="Text Box 5">
                <a:extLst>
                  <a:ext uri="{FF2B5EF4-FFF2-40B4-BE49-F238E27FC236}">
                    <a16:creationId xmlns:a16="http://schemas.microsoft.com/office/drawing/2014/main" id="{A720FA8B-B4CC-4BEA-BA12-6AF9240C85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0" y="2757488"/>
                <a:ext cx="1981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“辈份”高</a:t>
                </a:r>
              </a:p>
            </p:txBody>
          </p:sp>
          <p:sp>
            <p:nvSpPr>
              <p:cNvPr id="12301" name="Text Box 6">
                <a:extLst>
                  <a:ext uri="{FF2B5EF4-FFF2-40B4-BE49-F238E27FC236}">
                    <a16:creationId xmlns:a16="http://schemas.microsoft.com/office/drawing/2014/main" id="{5D38E0AC-DEBB-4AAA-A90E-1D25F37FA2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9200" y="3748088"/>
                <a:ext cx="2133600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CN" altLang="en-US" sz="2000" b="1">
                  <a:ea typeface="黑体" panose="02010609060101010101" pitchFamily="49" charset="-122"/>
                </a:endParaRPr>
              </a:p>
            </p:txBody>
          </p:sp>
          <p:sp>
            <p:nvSpPr>
              <p:cNvPr id="12302" name="Text Box 7">
                <a:extLst>
                  <a:ext uri="{FF2B5EF4-FFF2-40B4-BE49-F238E27FC236}">
                    <a16:creationId xmlns:a16="http://schemas.microsoft.com/office/drawing/2014/main" id="{C5DEDCD4-8B39-42CB-9F6E-3CAA5A01C0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0" y="3519488"/>
                <a:ext cx="1981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“辈份”中</a:t>
                </a:r>
              </a:p>
            </p:txBody>
          </p:sp>
          <p:sp>
            <p:nvSpPr>
              <p:cNvPr id="12303" name="Text Box 8">
                <a:extLst>
                  <a:ext uri="{FF2B5EF4-FFF2-40B4-BE49-F238E27FC236}">
                    <a16:creationId xmlns:a16="http://schemas.microsoft.com/office/drawing/2014/main" id="{F4199D22-0A1D-4194-A6B8-6C1088916F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0" y="4357688"/>
                <a:ext cx="1981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“辈份”低</a:t>
                </a:r>
              </a:p>
            </p:txBody>
          </p:sp>
          <p:graphicFrame>
            <p:nvGraphicFramePr>
              <p:cNvPr id="12304" name="Object 9">
                <a:extLst>
                  <a:ext uri="{FF2B5EF4-FFF2-40B4-BE49-F238E27FC236}">
                    <a16:creationId xmlns:a16="http://schemas.microsoft.com/office/drawing/2014/main" id="{20569C9D-5D78-4193-89C2-6BCE4F9705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000" y="3595688"/>
              <a:ext cx="5027613" cy="452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28" r:id="rId6" imgW="1976120" imgH="177800" progId="ChemDraw.Document.6.0">
                      <p:embed/>
                    </p:oleObj>
                  </mc:Choice>
                  <mc:Fallback>
                    <p:oleObj r:id="rId6" imgW="1976120" imgH="177800" progId="ChemDraw.Document.6.0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9000" y="3595688"/>
                            <a:ext cx="5027613" cy="452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5" name="Object 10">
                <a:extLst>
                  <a:ext uri="{FF2B5EF4-FFF2-40B4-BE49-F238E27FC236}">
                    <a16:creationId xmlns:a16="http://schemas.microsoft.com/office/drawing/2014/main" id="{7A69D932-468A-46BC-8098-A2669D0A0D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000" y="4343400"/>
              <a:ext cx="3962400" cy="550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29" r:id="rId8" imgW="1280160" imgH="177800" progId="ChemDraw.Document.6.0">
                      <p:embed/>
                    </p:oleObj>
                  </mc:Choice>
                  <mc:Fallback>
                    <p:oleObj r:id="rId8" imgW="1280160" imgH="177800" progId="ChemDraw.Document.6.0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9000" y="4343400"/>
                            <a:ext cx="3962400" cy="5508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6" name="Text Box 11">
                <a:extLst>
                  <a:ext uri="{FF2B5EF4-FFF2-40B4-BE49-F238E27FC236}">
                    <a16:creationId xmlns:a16="http://schemas.microsoft.com/office/drawing/2014/main" id="{B7DDCA3A-3265-49C8-A44C-B1DE0A81BD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0" y="4953000"/>
                <a:ext cx="36004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一般不做母体官能团</a:t>
                </a:r>
              </a:p>
            </p:txBody>
          </p:sp>
          <p:sp>
            <p:nvSpPr>
              <p:cNvPr id="12307" name="Text Box 12">
                <a:extLst>
                  <a:ext uri="{FF2B5EF4-FFF2-40B4-BE49-F238E27FC236}">
                    <a16:creationId xmlns:a16="http://schemas.microsoft.com/office/drawing/2014/main" id="{1019E050-A399-489D-BEF3-7CFDBA5D02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125" y="5710238"/>
                <a:ext cx="7562850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以“辈分”最高的为“母体官能团”，确定化合物类别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41F793-920B-4AFD-B4A5-79F946F9CDF1}"/>
              </a:ext>
            </a:extLst>
          </p:cNvPr>
          <p:cNvGrpSpPr>
            <a:grpSpLocks/>
          </p:cNvGrpSpPr>
          <p:nvPr/>
        </p:nvGrpSpPr>
        <p:grpSpPr bwMode="auto">
          <a:xfrm>
            <a:off x="427038" y="371475"/>
            <a:ext cx="7886700" cy="633413"/>
            <a:chOff x="427037" y="371543"/>
            <a:chExt cx="7886150" cy="633345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385E5B4D-BE4B-4D1C-A552-699B32B063D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27037" y="395353"/>
              <a:ext cx="5944772" cy="609535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9pPr>
            </a:lstStyle>
            <a:p>
              <a:pPr marL="457200" indent="-457200" eaLnBrk="1" hangingPunct="1">
                <a:buFont typeface="Wingdings" panose="05000000000000000000" pitchFamily="2" charset="2"/>
                <a:buChar char="Ø"/>
                <a:defRPr/>
              </a:pPr>
              <a:r>
                <a:rPr lang="zh-CN" altLang="en-US" sz="2800" b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系统命名法（国际</a:t>
              </a:r>
              <a:r>
                <a:rPr lang="en-US" altLang="zh-CN" sz="2800" b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IUPAC</a:t>
              </a:r>
              <a:r>
                <a:rPr lang="zh-CN" altLang="en-US" sz="2800" b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命名法）</a:t>
              </a:r>
              <a:br>
                <a:rPr lang="zh-CN" altLang="en-US" sz="2800" b="1" kern="0" dirty="0">
                  <a:solidFill>
                    <a:schemeClr val="tx2">
                      <a:lumMod val="75000"/>
                    </a:schemeClr>
                  </a:solidFill>
                </a:rPr>
              </a:br>
              <a:endParaRPr lang="zh-CN" altLang="en-US" sz="2800" b="1" kern="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2293" name="Picture 27">
              <a:extLst>
                <a:ext uri="{FF2B5EF4-FFF2-40B4-BE49-F238E27FC236}">
                  <a16:creationId xmlns:a16="http://schemas.microsoft.com/office/drawing/2014/main" id="{D78F2963-F297-434E-A5ED-015A35BA1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742" y="37630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Picture 27">
              <a:extLst>
                <a:ext uri="{FF2B5EF4-FFF2-40B4-BE49-F238E27FC236}">
                  <a16:creationId xmlns:a16="http://schemas.microsoft.com/office/drawing/2014/main" id="{E01982D9-424A-4F83-8DF5-C00CC85CC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692" y="37154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5" name="Picture 27">
              <a:extLst>
                <a:ext uri="{FF2B5EF4-FFF2-40B4-BE49-F238E27FC236}">
                  <a16:creationId xmlns:a16="http://schemas.microsoft.com/office/drawing/2014/main" id="{6F469D42-1A9E-43E0-84EA-C573C20AD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237" y="37154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AD6D5A-113B-4B92-BB69-378D1A1D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EBE1-F6F7-4120-95FE-EFE1261E745F}" type="datetime11">
              <a:rPr lang="zh-CN" altLang="en-US" smtClean="0"/>
              <a:t>19:04:13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D24B4-2290-46AD-A162-3C345916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重叠型构象中，两个Ｃ原子上的Ｈ原子相距较近，产生排斥力，而出现空间阻碍效应(Steric effect)。而在交叉型构象中，两个Ｃ原子上Ｈ原子的相距较远，不会出现空间阻碍效应的排斥力，能量较低，比较稳定。 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5979</TotalTime>
  <Pages>0</Pages>
  <Words>5008</Words>
  <Characters>0</Characters>
  <Application>Microsoft Office PowerPoint</Application>
  <DocSecurity>0</DocSecurity>
  <PresentationFormat>全屏显示(4:3)</PresentationFormat>
  <Lines>0</Lines>
  <Paragraphs>718</Paragraphs>
  <Slides>80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80</vt:i4>
      </vt:variant>
    </vt:vector>
  </HeadingPairs>
  <TitlesOfParts>
    <vt:vector size="101" baseType="lpstr">
      <vt:lpstr>Akzidenz Grotesk BE</vt:lpstr>
      <vt:lpstr>宋体</vt:lpstr>
      <vt:lpstr>Microsoft Yahei</vt:lpstr>
      <vt:lpstr>Arial</vt:lpstr>
      <vt:lpstr>Calibri</vt:lpstr>
      <vt:lpstr>Constantia</vt:lpstr>
      <vt:lpstr>Tahoma</vt:lpstr>
      <vt:lpstr>Times New Roman</vt:lpstr>
      <vt:lpstr>Wingdings</vt:lpstr>
      <vt:lpstr>Wingdings 2</vt:lpstr>
      <vt:lpstr>等线</vt:lpstr>
      <vt:lpstr>等线 Light</vt:lpstr>
      <vt:lpstr>黑体</vt:lpstr>
      <vt:lpstr>楷体</vt:lpstr>
      <vt:lpstr>Office 主题​​</vt:lpstr>
      <vt:lpstr>ChemDraw.Document.6.0</vt:lpstr>
      <vt:lpstr>ChemDraw.Document.5.0</vt:lpstr>
      <vt:lpstr>CS ChemDraw Drawing</vt:lpstr>
      <vt:lpstr>ACD/3D</vt:lpstr>
      <vt:lpstr>Document</vt:lpstr>
      <vt:lpstr>Chem3D</vt:lpstr>
      <vt:lpstr>PowerPoint 演示文稿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乙烷的构象</vt:lpstr>
      <vt:lpstr>PowerPoint 演示文稿</vt:lpstr>
      <vt:lpstr>PowerPoint 演示文稿</vt:lpstr>
      <vt:lpstr>正丁烷的构象</vt:lpstr>
      <vt:lpstr>PowerPoint 演示文稿</vt:lpstr>
      <vt:lpstr>乙烷衍生物的构象分布：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甲烷氯代反应的产物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 烷烃的硝化和磺化</vt:lpstr>
      <vt:lpstr>PowerPoint 演示文稿</vt:lpstr>
      <vt:lpstr>PowerPoint 演示文稿</vt:lpstr>
      <vt:lpstr>PowerPoint 演示文稿</vt:lpstr>
      <vt:lpstr>顺反异构：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其它环的构象</vt:lpstr>
      <vt:lpstr>PowerPoint 演示文稿</vt:lpstr>
      <vt:lpstr>十氢萘的构象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 yuan</dc:creator>
  <cp:lastModifiedBy>du pengli</cp:lastModifiedBy>
  <cp:revision>1043</cp:revision>
  <cp:lastPrinted>2020-01-02T04:53:29Z</cp:lastPrinted>
  <dcterms:created xsi:type="dcterms:W3CDTF">1601-01-01T00:00:00Z</dcterms:created>
  <dcterms:modified xsi:type="dcterms:W3CDTF">2022-10-22T12:34:07Z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2052-6.6.0.2699</vt:lpwstr>
  </property>
</Properties>
</file>